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50" d="100"/>
          <a:sy n="50" d="100"/>
        </p:scale>
        <p:origin x="-252"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1/17/2022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3102/0034654314532695" TargetMode="External"/><Relationship Id="rId2" Type="http://schemas.openxmlformats.org/officeDocument/2006/relationships/hyperlink" Target="http://www.ereviste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017619" y="1418451"/>
            <a:ext cx="17722096" cy="1114206"/>
          </a:xfrm>
        </p:spPr>
        <p:txBody>
          <a:bodyPr>
            <a:noAutofit/>
          </a:bodyPr>
          <a:lstStyle/>
          <a:p>
            <a:r>
              <a:rPr lang="es-ES" sz="4800" b="1" dirty="0"/>
              <a:t>IX Taller Internacional “La Virtualización en la Educación Superior”.</a:t>
            </a:r>
            <a:br>
              <a:rPr lang="es-ES" sz="4800" b="1" dirty="0"/>
            </a:br>
            <a:endParaRPr lang="en-US" sz="3200" b="1" dirty="0">
              <a:solidFill>
                <a:srgbClr val="002060"/>
              </a:solidFill>
            </a:endParaRPr>
          </a:p>
        </p:txBody>
      </p:sp>
      <p:sp>
        <p:nvSpPr>
          <p:cNvPr id="3" name="Subtítulo 2"/>
          <p:cNvSpPr>
            <a:spLocks noGrp="1"/>
          </p:cNvSpPr>
          <p:nvPr>
            <p:ph type="subTitle" idx="1"/>
          </p:nvPr>
        </p:nvSpPr>
        <p:spPr>
          <a:xfrm>
            <a:off x="1469160" y="7551655"/>
            <a:ext cx="19220924" cy="2310498"/>
          </a:xfrm>
        </p:spPr>
        <p:txBody>
          <a:bodyPr>
            <a:normAutofit/>
          </a:bodyPr>
          <a:lstStyle/>
          <a:p>
            <a:pPr algn="l"/>
            <a:r>
              <a:rPr lang="es-ES" sz="3200" dirty="0"/>
              <a:t>El objetivo de este trabajo es proponer </a:t>
            </a:r>
            <a:r>
              <a:rPr lang="es-ES" sz="3200" dirty="0" smtClean="0"/>
              <a:t>una multimedia </a:t>
            </a:r>
            <a:r>
              <a:rPr lang="es-ES" sz="3200" dirty="0"/>
              <a:t>para los estudiantes </a:t>
            </a:r>
            <a:r>
              <a:rPr lang="es-ES" sz="3200" dirty="0" smtClean="0"/>
              <a:t>de la </a:t>
            </a:r>
            <a:r>
              <a:rPr lang="es-ES" sz="3200" dirty="0"/>
              <a:t>Licenciatura </a:t>
            </a:r>
            <a:r>
              <a:rPr lang="es-ES" sz="3200" dirty="0" smtClean="0"/>
              <a:t>en Cultura Física de </a:t>
            </a:r>
            <a:r>
              <a:rPr lang="es-ES" sz="3200" dirty="0"/>
              <a:t>la Universidad de Pinar del Río, Cuba </a:t>
            </a:r>
            <a:r>
              <a:rPr lang="es-ES" sz="3200" dirty="0" smtClean="0"/>
              <a:t> para el </a:t>
            </a:r>
            <a:r>
              <a:rPr lang="es-ES" sz="3200" dirty="0"/>
              <a:t>aprendizaje del inglés, basado </a:t>
            </a:r>
            <a:r>
              <a:rPr lang="es-ES" sz="3200" dirty="0" smtClean="0"/>
              <a:t>en tutoriales en </a:t>
            </a:r>
            <a:r>
              <a:rPr lang="es-ES" sz="3200" dirty="0"/>
              <a:t>Internet. Este trabajo se realiza para solucionar las </a:t>
            </a:r>
            <a:r>
              <a:rPr lang="es-ES" sz="3200" dirty="0" smtClean="0"/>
              <a:t>escasez </a:t>
            </a:r>
            <a:r>
              <a:rPr lang="es-ES" sz="3200" dirty="0"/>
              <a:t>de </a:t>
            </a:r>
            <a:r>
              <a:rPr lang="es-ES" sz="3200" dirty="0" smtClean="0"/>
              <a:t>materiales </a:t>
            </a:r>
            <a:r>
              <a:rPr lang="es-ES" sz="3200" dirty="0"/>
              <a:t>didácticos que tienen los estudiantes de esta Universidad en cuanto a la enseñanza del inglés </a:t>
            </a:r>
            <a:r>
              <a:rPr lang="es-ES" sz="3200" dirty="0" smtClean="0"/>
              <a:t>como lengua </a:t>
            </a:r>
            <a:r>
              <a:rPr lang="es-ES" sz="3200" dirty="0" smtClean="0"/>
              <a:t>extranjera.</a:t>
            </a:r>
            <a:endParaRPr lang="en-US" sz="3200" dirty="0"/>
          </a:p>
        </p:txBody>
      </p:sp>
      <p:sp>
        <p:nvSpPr>
          <p:cNvPr id="28" name="Título 1"/>
          <p:cNvSpPr txBox="1">
            <a:spLocks/>
          </p:cNvSpPr>
          <p:nvPr/>
        </p:nvSpPr>
        <p:spPr>
          <a:xfrm>
            <a:off x="3031067" y="2959577"/>
            <a:ext cx="17281828" cy="1221331"/>
          </a:xfrm>
          <a:prstGeom prst="rect">
            <a:avLst/>
          </a:prstGeom>
        </p:spPr>
        <p:txBody>
          <a:bodyPr vert="horz" lIns="91440" tIns="45720" rIns="91440" bIns="45720" rtlCol="0" anchor="b">
            <a:normAutofit fontScale="925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n-US" sz="4800" dirty="0" err="1" smtClean="0">
                <a:solidFill>
                  <a:srgbClr val="002060"/>
                </a:solidFill>
              </a:rPr>
              <a:t>Una</a:t>
            </a:r>
            <a:r>
              <a:rPr lang="en-US" sz="4800" dirty="0" smtClean="0">
                <a:solidFill>
                  <a:srgbClr val="002060"/>
                </a:solidFill>
              </a:rPr>
              <a:t> Multimedia para </a:t>
            </a:r>
            <a:r>
              <a:rPr lang="en-US" sz="4800" dirty="0" err="1" smtClean="0">
                <a:solidFill>
                  <a:srgbClr val="002060"/>
                </a:solidFill>
              </a:rPr>
              <a:t>aprender</a:t>
            </a:r>
            <a:r>
              <a:rPr lang="en-US" sz="4800" dirty="0" smtClean="0">
                <a:solidFill>
                  <a:srgbClr val="002060"/>
                </a:solidFill>
              </a:rPr>
              <a:t> </a:t>
            </a:r>
            <a:r>
              <a:rPr lang="en-US" sz="4800" dirty="0" err="1" smtClean="0">
                <a:solidFill>
                  <a:srgbClr val="002060"/>
                </a:solidFill>
              </a:rPr>
              <a:t>Inglés</a:t>
            </a:r>
            <a:r>
              <a:rPr lang="en-US" sz="4800" dirty="0" smtClean="0">
                <a:solidFill>
                  <a:srgbClr val="002060"/>
                </a:solidFill>
              </a:rPr>
              <a:t> </a:t>
            </a:r>
            <a:r>
              <a:rPr lang="en-US" sz="4800" dirty="0" err="1" smtClean="0">
                <a:solidFill>
                  <a:srgbClr val="002060"/>
                </a:solidFill>
              </a:rPr>
              <a:t>basada</a:t>
            </a:r>
            <a:r>
              <a:rPr lang="en-US" sz="4800" dirty="0" smtClean="0">
                <a:solidFill>
                  <a:srgbClr val="002060"/>
                </a:solidFill>
              </a:rPr>
              <a:t> </a:t>
            </a:r>
            <a:r>
              <a:rPr lang="en-US" sz="4800" dirty="0" err="1" smtClean="0">
                <a:solidFill>
                  <a:srgbClr val="002060"/>
                </a:solidFill>
              </a:rPr>
              <a:t>en</a:t>
            </a:r>
            <a:r>
              <a:rPr lang="en-US" sz="4800" dirty="0" smtClean="0">
                <a:solidFill>
                  <a:srgbClr val="002060"/>
                </a:solidFill>
              </a:rPr>
              <a:t> </a:t>
            </a:r>
            <a:r>
              <a:rPr lang="en-US" sz="4800" dirty="0" err="1" smtClean="0">
                <a:solidFill>
                  <a:srgbClr val="002060"/>
                </a:solidFill>
              </a:rPr>
              <a:t>Tutoriales</a:t>
            </a:r>
            <a:r>
              <a:rPr lang="en-US" sz="4800" dirty="0" smtClean="0">
                <a:solidFill>
                  <a:srgbClr val="002060"/>
                </a:solidFill>
              </a:rPr>
              <a:t> de Internet</a:t>
            </a:r>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3474091" y="4544000"/>
            <a:ext cx="15608232"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n-US" sz="4400" dirty="0" err="1" smtClean="0">
                <a:solidFill>
                  <a:srgbClr val="002060"/>
                </a:solidFill>
              </a:rPr>
              <a:t>Dr.C</a:t>
            </a:r>
            <a:r>
              <a:rPr lang="en-US" sz="4400" dirty="0" smtClean="0">
                <a:solidFill>
                  <a:srgbClr val="002060"/>
                </a:solidFill>
              </a:rPr>
              <a:t> Fernando Emilio Valladares Fuente</a:t>
            </a:r>
          </a:p>
          <a:p>
            <a:pPr marL="0" indent="0" algn="ctr">
              <a:buNone/>
            </a:pPr>
            <a:r>
              <a:rPr lang="es-CU" sz="4400" dirty="0" smtClean="0">
                <a:solidFill>
                  <a:srgbClr val="002060"/>
                </a:solidFill>
              </a:rPr>
              <a:t>Universidad de Pinar del Río Hermanos Saíz Montes de Oca, Cuba</a:t>
            </a:r>
            <a:endParaRPr lang="en-US" sz="4400" dirty="0">
              <a:solidFill>
                <a:srgbClr val="002060"/>
              </a:solidFill>
            </a:endParaRPr>
          </a:p>
        </p:txBody>
      </p:sp>
      <p:sp>
        <p:nvSpPr>
          <p:cNvPr id="31" name="CuadroTexto 30"/>
          <p:cNvSpPr txBox="1"/>
          <p:nvPr/>
        </p:nvSpPr>
        <p:spPr>
          <a:xfrm>
            <a:off x="1441689" y="10644260"/>
            <a:ext cx="18873955" cy="5293757"/>
          </a:xfrm>
          <a:prstGeom prst="rect">
            <a:avLst/>
          </a:prstGeom>
          <a:noFill/>
        </p:spPr>
        <p:txBody>
          <a:bodyPr wrap="square" rtlCol="0">
            <a:spAutoFit/>
          </a:bodyPr>
          <a:lstStyle/>
          <a:p>
            <a:pPr algn="just"/>
            <a:r>
              <a:rPr lang="es-ES" sz="2000" dirty="0" smtClean="0"/>
              <a:t>Para </a:t>
            </a:r>
            <a:r>
              <a:rPr lang="es-ES" sz="2000" dirty="0"/>
              <a:t>el diseño de </a:t>
            </a:r>
            <a:r>
              <a:rPr lang="es-ES" sz="2000" dirty="0" smtClean="0"/>
              <a:t>la dimensión </a:t>
            </a:r>
            <a:r>
              <a:rPr lang="es-ES" sz="2000" dirty="0"/>
              <a:t>relacionada con el uso de las TI en las clases de inglés </a:t>
            </a:r>
            <a:r>
              <a:rPr lang="es-ES" sz="2000" dirty="0" smtClean="0"/>
              <a:t>se consideraron </a:t>
            </a:r>
            <a:r>
              <a:rPr lang="es-ES" sz="2000" dirty="0"/>
              <a:t>2 dimensiones basadas en la propuesta de </a:t>
            </a:r>
            <a:r>
              <a:rPr lang="es-ES" sz="2000" dirty="0" err="1"/>
              <a:t>Shyamlee</a:t>
            </a:r>
            <a:r>
              <a:rPr lang="es-ES" sz="2000" dirty="0"/>
              <a:t>[7], porque de la literatura científica consultada fue </a:t>
            </a:r>
            <a:r>
              <a:rPr lang="es-ES" sz="2000" dirty="0" smtClean="0"/>
              <a:t>la más </a:t>
            </a:r>
            <a:r>
              <a:rPr lang="es-ES" sz="2000" dirty="0"/>
              <a:t>conectada con las necesidades científicas </a:t>
            </a:r>
            <a:r>
              <a:rPr lang="es-ES" sz="2000" dirty="0" smtClean="0"/>
              <a:t>del investigador</a:t>
            </a:r>
            <a:r>
              <a:rPr lang="es-ES" sz="2000" dirty="0"/>
              <a:t>. Las dimensiones se clasificaron en dos </a:t>
            </a:r>
            <a:r>
              <a:rPr lang="es-ES" sz="2000" dirty="0" smtClean="0"/>
              <a:t>perfiles :</a:t>
            </a:r>
            <a:r>
              <a:rPr lang="es-ES" sz="2000" dirty="0"/>
              <a:t>El perfil de los profesores (TP) y el perfil de los alumnos (SP).Los indicadores proceden de las dimensiones ya </a:t>
            </a:r>
            <a:r>
              <a:rPr lang="es-ES" sz="2000" dirty="0" smtClean="0"/>
              <a:t>mencionadas y </a:t>
            </a:r>
            <a:r>
              <a:rPr lang="es-ES" sz="2000" dirty="0"/>
              <a:t>están </a:t>
            </a:r>
            <a:r>
              <a:rPr lang="es-ES" sz="2000" dirty="0" smtClean="0"/>
              <a:t>ordenados </a:t>
            </a:r>
            <a:r>
              <a:rPr lang="es-ES" sz="2000" dirty="0"/>
              <a:t>con las siguientes siglas1) [SIEL]: El </a:t>
            </a:r>
            <a:r>
              <a:rPr lang="es-ES" sz="2000" dirty="0" smtClean="0"/>
              <a:t>interés </a:t>
            </a:r>
            <a:r>
              <a:rPr lang="es-ES" sz="2000" dirty="0"/>
              <a:t>del alumno por la lengua inglesa. (SP)2) [SCE]: Comunicación del alumno en inglés (SP)3) [SKUWC]: Conocimiento y comprensión del alumno </a:t>
            </a:r>
            <a:r>
              <a:rPr lang="es-ES" sz="2000" dirty="0" smtClean="0"/>
              <a:t>sobre la </a:t>
            </a:r>
            <a:r>
              <a:rPr lang="es-ES" sz="2000" dirty="0"/>
              <a:t>cultura occidental (SP)4) [ITE]: Mejora del efecto de la enseñanza (TP)5) [ITS]: Interacción profesor-alumno (SP). Aunque </a:t>
            </a:r>
            <a:r>
              <a:rPr lang="es-ES" sz="2000" dirty="0" err="1"/>
              <a:t>ambosperfiles</a:t>
            </a:r>
            <a:r>
              <a:rPr lang="es-ES" sz="2000" dirty="0"/>
              <a:t> componen este indicador y aquí el objetivo final </a:t>
            </a:r>
            <a:r>
              <a:rPr lang="es-ES" sz="2000" dirty="0" smtClean="0"/>
              <a:t>de la </a:t>
            </a:r>
            <a:r>
              <a:rPr lang="es-ES" sz="2000" dirty="0"/>
              <a:t>enseñanza es obviamente el perfil de los estudiantes.6) [CCLT]: Creación de contexto para la enseñanza de la lengua (TP)7) [PFCC]: Flexibilización de los contenidos del curso. (TP</a:t>
            </a:r>
            <a:r>
              <a:rPr lang="es-ES" sz="2000" dirty="0" smtClean="0"/>
              <a:t>)</a:t>
            </a:r>
          </a:p>
          <a:p>
            <a:pPr algn="just"/>
            <a:endParaRPr lang="es-ES" sz="2000" dirty="0"/>
          </a:p>
          <a:p>
            <a:pPr algn="just"/>
            <a:r>
              <a:rPr lang="es-ES" sz="2000" b="1" dirty="0" smtClean="0"/>
              <a:t>Distribución </a:t>
            </a:r>
            <a:r>
              <a:rPr lang="es-ES" sz="2000" b="1" dirty="0"/>
              <a:t>de las dimensiones por métodos</a:t>
            </a:r>
            <a:r>
              <a:rPr lang="es-ES" sz="2000" dirty="0"/>
              <a:t>: A través de </a:t>
            </a:r>
            <a:r>
              <a:rPr lang="es-ES" sz="2000" dirty="0" smtClean="0"/>
              <a:t>la observación </a:t>
            </a:r>
            <a:r>
              <a:rPr lang="es-ES" sz="2000" dirty="0"/>
              <a:t>se controlaron las dimensiones 1, 2, 4 y 5.A través de la encuesta se monitorearon las dimensiones 1, 2, 3 y 5.A través de la entrevista los investigadores pudieron monitorearlas dimensiones 1, 2, 3, 4, 5, 6 y 7</a:t>
            </a:r>
            <a:r>
              <a:rPr lang="es-ES" sz="2000" dirty="0" smtClean="0"/>
              <a:t>.</a:t>
            </a:r>
          </a:p>
          <a:p>
            <a:pPr algn="just"/>
            <a:r>
              <a:rPr lang="es-ES" sz="2000" dirty="0" smtClean="0"/>
              <a:t>El puntaje más bajó resultó pertenecer al indicador </a:t>
            </a:r>
            <a:r>
              <a:rPr lang="es-ES" sz="2000" dirty="0"/>
              <a:t>2 [SCE]: La comunicación del alumno </a:t>
            </a:r>
            <a:r>
              <a:rPr lang="es-ES" sz="2000" dirty="0" smtClean="0"/>
              <a:t>en inglés </a:t>
            </a:r>
            <a:r>
              <a:rPr lang="es-ES" sz="2000" dirty="0"/>
              <a:t>(SP) y el indicador 4) [ITE]: Mejora de la </a:t>
            </a:r>
            <a:r>
              <a:rPr lang="es-ES" sz="2000" smtClean="0"/>
              <a:t>enseñanza </a:t>
            </a:r>
            <a:r>
              <a:rPr lang="es-ES" sz="2000" smtClean="0"/>
              <a:t>(</a:t>
            </a:r>
            <a:r>
              <a:rPr lang="es-ES" sz="2000" dirty="0"/>
              <a:t>TP). Por lo tanto, se puede ver claramente que en las lecciones </a:t>
            </a:r>
            <a:r>
              <a:rPr lang="es-ES" sz="2000" dirty="0" smtClean="0"/>
              <a:t>tradicionales</a:t>
            </a:r>
            <a:r>
              <a:rPr lang="es-ES" sz="2000" dirty="0"/>
              <a:t>, los alumnos participan en ejercicios de gramática, </a:t>
            </a:r>
            <a:r>
              <a:rPr lang="es-ES" sz="2000" dirty="0" smtClean="0"/>
              <a:t>pero apenas </a:t>
            </a:r>
            <a:r>
              <a:rPr lang="es-ES" sz="2000" dirty="0"/>
              <a:t>se comunican entre ellos ni con los profesores</a:t>
            </a:r>
            <a:r>
              <a:rPr lang="es-ES" sz="2000" dirty="0" smtClean="0"/>
              <a:t>., </a:t>
            </a:r>
            <a:r>
              <a:rPr lang="es-ES" sz="2000" dirty="0"/>
              <a:t>esta cuestión afecta obviamente al resto de </a:t>
            </a:r>
            <a:r>
              <a:rPr lang="es-ES" sz="2000" dirty="0" smtClean="0"/>
              <a:t>los indicadores </a:t>
            </a:r>
            <a:r>
              <a:rPr lang="es-ES" sz="2000" dirty="0"/>
              <a:t>controlados. El uso impreciso de material didáctico en </a:t>
            </a:r>
            <a:r>
              <a:rPr lang="es-ES" sz="2000" dirty="0" smtClean="0"/>
              <a:t>las lecciones no </a:t>
            </a:r>
            <a:r>
              <a:rPr lang="es-ES" sz="2000" dirty="0"/>
              <a:t>sólo reduce la motivación de los alumnos en clase sino que </a:t>
            </a:r>
            <a:r>
              <a:rPr lang="es-ES" sz="2000" dirty="0" smtClean="0"/>
              <a:t>también afecta </a:t>
            </a:r>
            <a:r>
              <a:rPr lang="es-ES" sz="2000" dirty="0"/>
              <a:t>a la mejora del efecto de la enseñanza, el profesor tiende </a:t>
            </a:r>
            <a:r>
              <a:rPr lang="es-ES" sz="2000" dirty="0" smtClean="0"/>
              <a:t>a perder </a:t>
            </a:r>
            <a:r>
              <a:rPr lang="es-ES" sz="2000" dirty="0"/>
              <a:t>la autoestima y el control del entorno de enseñanza</a:t>
            </a:r>
            <a:r>
              <a:rPr lang="es-ES" sz="2000" dirty="0" smtClean="0"/>
              <a:t>. Tras </a:t>
            </a:r>
            <a:r>
              <a:rPr lang="es-ES" sz="2000" dirty="0"/>
              <a:t>la introducción de los multimedia para ELT a través </a:t>
            </a:r>
            <a:r>
              <a:rPr lang="es-ES" sz="2000" dirty="0" smtClean="0"/>
              <a:t>de tutoriales </a:t>
            </a:r>
            <a:r>
              <a:rPr lang="es-ES" sz="2000" dirty="0"/>
              <a:t>de Internet </a:t>
            </a:r>
            <a:r>
              <a:rPr lang="es-ES" sz="2000" dirty="0" smtClean="0"/>
              <a:t>,hay </a:t>
            </a:r>
            <a:r>
              <a:rPr lang="es-ES" sz="2000" dirty="0"/>
              <a:t>algunos puntos que </a:t>
            </a:r>
            <a:r>
              <a:rPr lang="es-ES" sz="2000" dirty="0" smtClean="0"/>
              <a:t>se deben destacar</a:t>
            </a:r>
            <a:r>
              <a:rPr lang="es-ES" sz="2000" dirty="0"/>
              <a:t>. En primer lugar, no hay </a:t>
            </a:r>
            <a:r>
              <a:rPr lang="es-ES" sz="2000" dirty="0" smtClean="0"/>
              <a:t>evaluaciones deficientes en </a:t>
            </a:r>
            <a:r>
              <a:rPr lang="es-ES" sz="2000" dirty="0"/>
              <a:t>los </a:t>
            </a:r>
            <a:r>
              <a:rPr lang="es-ES" sz="2000" dirty="0" smtClean="0"/>
              <a:t>estudiantes. </a:t>
            </a:r>
            <a:r>
              <a:rPr lang="es-ES" sz="2000" dirty="0"/>
              <a:t>Aunque toda la evaluación necesita un tiempo de trabajo </a:t>
            </a:r>
            <a:r>
              <a:rPr lang="es-ES" sz="2000" dirty="0" smtClean="0"/>
              <a:t>para para </a:t>
            </a:r>
            <a:r>
              <a:rPr lang="es-ES" sz="2000" dirty="0"/>
              <a:t>ser óptima, todos los alumnos se </a:t>
            </a:r>
            <a:r>
              <a:rPr lang="es-ES" sz="2000" dirty="0" smtClean="0"/>
              <a:t>interesan en el contenido impartido, </a:t>
            </a:r>
            <a:r>
              <a:rPr lang="es-ES" sz="2000" dirty="0"/>
              <a:t>se comunican y hay interacción </a:t>
            </a:r>
            <a:r>
              <a:rPr lang="es-ES" sz="2000" dirty="0" smtClean="0"/>
              <a:t>entre estudiantes </a:t>
            </a:r>
            <a:r>
              <a:rPr lang="es-ES" sz="2000" dirty="0"/>
              <a:t>y profesores. Como consecuencia, los profesores </a:t>
            </a:r>
            <a:r>
              <a:rPr lang="es-ES" sz="2000" dirty="0" smtClean="0"/>
              <a:t>fortalecen su </a:t>
            </a:r>
            <a:r>
              <a:rPr lang="es-ES" sz="2000" dirty="0"/>
              <a:t>autoestima y el control </a:t>
            </a:r>
            <a:r>
              <a:rPr lang="es-ES" sz="2000" dirty="0" smtClean="0"/>
              <a:t>del entorno </a:t>
            </a:r>
            <a:r>
              <a:rPr lang="es-ES" sz="2000" dirty="0"/>
              <a:t>de enseñanza.</a:t>
            </a:r>
            <a:endParaRPr lang="es-ES" sz="2000" dirty="0" smtClean="0"/>
          </a:p>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1441689" y="21034892"/>
            <a:ext cx="11236223"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2544769" y="29816501"/>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smtClean="0">
              <a:solidFill>
                <a:srgbClr val="002060"/>
              </a:solidFill>
            </a:endParaRPr>
          </a:p>
        </p:txBody>
      </p:sp>
      <p:sp>
        <p:nvSpPr>
          <p:cNvPr id="40" name="Rectángulo 39"/>
          <p:cNvSpPr/>
          <p:nvPr/>
        </p:nvSpPr>
        <p:spPr>
          <a:xfrm>
            <a:off x="1257094" y="7513301"/>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405558" y="10518977"/>
            <a:ext cx="19148768" cy="59185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422530" y="16751487"/>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n-US" sz="3200" b="1" dirty="0" smtClean="0">
                <a:solidFill>
                  <a:srgbClr val="002060"/>
                </a:solidFill>
              </a:rPr>
              <a:t>3</a:t>
            </a:r>
            <a:r>
              <a:rPr lang="en-US" sz="3200" b="1" dirty="0">
                <a:solidFill>
                  <a:srgbClr val="002060"/>
                </a:solidFill>
              </a:rPr>
              <a:t>. CONCLUSIONES</a:t>
            </a:r>
          </a:p>
          <a:p>
            <a:pPr algn="l"/>
            <a:endParaRPr lang="en-US" sz="3200" dirty="0"/>
          </a:p>
        </p:txBody>
      </p:sp>
      <p:sp>
        <p:nvSpPr>
          <p:cNvPr id="44" name="Rectángulo 43"/>
          <p:cNvSpPr/>
          <p:nvPr/>
        </p:nvSpPr>
        <p:spPr>
          <a:xfrm>
            <a:off x="1351904" y="17479554"/>
            <a:ext cx="19006610" cy="36252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274119" y="22392160"/>
            <a:ext cx="18795419" cy="1523680"/>
          </a:xfrm>
          <a:prstGeom prst="rect">
            <a:avLst/>
          </a:prstGeom>
        </p:spPr>
        <p:txBody>
          <a:bodyPr vert="horz" lIns="91440" tIns="45720" rIns="91440" bIns="45720" rtlCol="0">
            <a:normAutofit fontScale="2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n-US" dirty="0" smtClean="0"/>
              <a:t>Ahmad</a:t>
            </a:r>
            <a:r>
              <a:rPr lang="en-US" dirty="0"/>
              <a:t>, J. (2012). English language teaching (ELT) </a:t>
            </a:r>
            <a:r>
              <a:rPr lang="en-US" dirty="0" smtClean="0"/>
              <a:t>and integration </a:t>
            </a:r>
            <a:r>
              <a:rPr lang="en-US" dirty="0"/>
              <a:t>of media technology. Procedia-Social </a:t>
            </a:r>
            <a:r>
              <a:rPr lang="en-US" dirty="0" smtClean="0"/>
              <a:t>and Behavioral </a:t>
            </a:r>
            <a:r>
              <a:rPr lang="en-US" dirty="0"/>
              <a:t>Sciences p. 924-929</a:t>
            </a:r>
            <a:r>
              <a:rPr lang="en-US" dirty="0" smtClean="0"/>
              <a:t>. </a:t>
            </a:r>
          </a:p>
          <a:p>
            <a:pPr algn="l"/>
            <a:r>
              <a:rPr lang="en-US" dirty="0" smtClean="0"/>
              <a:t>Ahmadi</a:t>
            </a:r>
            <a:r>
              <a:rPr lang="en-US" dirty="0"/>
              <a:t>, M. R. (2018). The use of technology in </a:t>
            </a:r>
            <a:r>
              <a:rPr lang="en-US" dirty="0" smtClean="0"/>
              <a:t>English language </a:t>
            </a:r>
            <a:r>
              <a:rPr lang="en-US" dirty="0"/>
              <a:t>learning: A literature review. </a:t>
            </a:r>
            <a:r>
              <a:rPr lang="en-US" dirty="0" smtClean="0"/>
              <a:t>International Journal </a:t>
            </a:r>
            <a:r>
              <a:rPr lang="en-US" dirty="0"/>
              <a:t>of Research in English Education 3(2):115-125.</a:t>
            </a:r>
          </a:p>
          <a:p>
            <a:pPr algn="l"/>
            <a:r>
              <a:rPr lang="en-US" dirty="0" err="1"/>
              <a:t>Botela</a:t>
            </a:r>
            <a:r>
              <a:rPr lang="en-US" dirty="0"/>
              <a:t>, C. &amp; Moreno, M. G. (2017). Didactic applications </a:t>
            </a:r>
            <a:r>
              <a:rPr lang="en-US" dirty="0" smtClean="0"/>
              <a:t>for language </a:t>
            </a:r>
            <a:r>
              <a:rPr lang="en-US" dirty="0"/>
              <a:t>learning through sport: Technology and </a:t>
            </a:r>
            <a:r>
              <a:rPr lang="en-US" dirty="0" smtClean="0"/>
              <a:t>sport in </a:t>
            </a:r>
            <a:r>
              <a:rPr lang="en-US" dirty="0"/>
              <a:t>English and Spanish as classroom L2 / FL”. </a:t>
            </a:r>
            <a:r>
              <a:rPr lang="en-US" dirty="0" smtClean="0"/>
              <a:t>Language Value </a:t>
            </a:r>
            <a:r>
              <a:rPr lang="en-US" dirty="0"/>
              <a:t>9(1)89-131. </a:t>
            </a:r>
            <a:r>
              <a:rPr lang="en-US" dirty="0" err="1"/>
              <a:t>Jaume</a:t>
            </a:r>
            <a:r>
              <a:rPr lang="en-US" dirty="0"/>
              <a:t> I University </a:t>
            </a:r>
            <a:r>
              <a:rPr lang="en-US" dirty="0" err="1"/>
              <a:t>ePress</a:t>
            </a:r>
            <a:r>
              <a:rPr lang="en-US" dirty="0"/>
              <a:t>:</a:t>
            </a:r>
          </a:p>
          <a:p>
            <a:pPr algn="l"/>
            <a:r>
              <a:rPr lang="en-US" dirty="0" err="1"/>
              <a:t>Castelló</a:t>
            </a:r>
            <a:r>
              <a:rPr lang="en-US" dirty="0"/>
              <a:t>, Spain. </a:t>
            </a:r>
            <a:r>
              <a:rPr lang="en-US" dirty="0">
                <a:hlinkClick r:id="rId2"/>
              </a:rPr>
              <a:t>http://www.erevistes</a:t>
            </a:r>
            <a:r>
              <a:rPr lang="en-US" dirty="0" smtClean="0"/>
              <a:t>. uji.es/</a:t>
            </a:r>
            <a:r>
              <a:rPr lang="en-US" dirty="0" err="1" smtClean="0"/>
              <a:t>languagevalue</a:t>
            </a:r>
            <a:r>
              <a:rPr lang="en-US" dirty="0"/>
              <a:t>. DOI</a:t>
            </a:r>
            <a:r>
              <a:rPr lang="en-US" dirty="0" smtClean="0"/>
              <a:t>: http</a:t>
            </a:r>
            <a:r>
              <a:rPr lang="en-US" dirty="0"/>
              <a:t>://dx.doi.org/10.6035/LanguageV.2017.9.5.</a:t>
            </a:r>
          </a:p>
          <a:p>
            <a:pPr algn="l"/>
            <a:r>
              <a:rPr lang="en-US" dirty="0" err="1"/>
              <a:t>Cai</a:t>
            </a:r>
            <a:r>
              <a:rPr lang="en-US" dirty="0"/>
              <a:t>, H. (2012). E-learning and English Teaching. </a:t>
            </a:r>
            <a:r>
              <a:rPr lang="en-US" dirty="0" smtClean="0"/>
              <a:t>IERI Procedia</a:t>
            </a:r>
            <a:r>
              <a:rPr lang="en-US" dirty="0"/>
              <a:t>, p. 841-846</a:t>
            </a:r>
            <a:r>
              <a:rPr lang="en-US" dirty="0" smtClean="0"/>
              <a:t>.</a:t>
            </a:r>
          </a:p>
          <a:p>
            <a:pPr algn="l"/>
            <a:r>
              <a:rPr lang="en-US" dirty="0" smtClean="0"/>
              <a:t>Christopher</a:t>
            </a:r>
            <a:r>
              <a:rPr lang="en-US" dirty="0"/>
              <a:t>, A.A., </a:t>
            </a:r>
            <a:r>
              <a:rPr lang="en-US" sz="8000" dirty="0" err="1"/>
              <a:t>Hisham</a:t>
            </a:r>
            <a:r>
              <a:rPr lang="en-US" dirty="0"/>
              <a:t>, D. &amp; Mohamed, A. (2012</a:t>
            </a:r>
            <a:r>
              <a:rPr lang="en-US" dirty="0" smtClean="0"/>
              <a:t>). Teaching </a:t>
            </a:r>
            <a:r>
              <a:rPr lang="en-US" dirty="0"/>
              <a:t>English through Sports: A case study. </a:t>
            </a:r>
            <a:r>
              <a:rPr lang="en-US" dirty="0" smtClean="0"/>
              <a:t>Asian EFL </a:t>
            </a:r>
            <a:r>
              <a:rPr lang="en-US" dirty="0"/>
              <a:t>Journal 59:20-29.</a:t>
            </a:r>
          </a:p>
          <a:p>
            <a:pPr algn="l"/>
            <a:r>
              <a:rPr lang="en-US" dirty="0" err="1"/>
              <a:t>DiCerbo</a:t>
            </a:r>
            <a:r>
              <a:rPr lang="en-US" dirty="0"/>
              <a:t>, P. A., </a:t>
            </a:r>
            <a:r>
              <a:rPr lang="en-US" dirty="0" err="1"/>
              <a:t>Anstrom</a:t>
            </a:r>
            <a:r>
              <a:rPr lang="en-US" dirty="0"/>
              <a:t>, K. A., Baker, L. L. Rivera, C</a:t>
            </a:r>
            <a:r>
              <a:rPr lang="en-US" dirty="0" smtClean="0"/>
              <a:t>. (</a:t>
            </a:r>
            <a:r>
              <a:rPr lang="en-US" dirty="0"/>
              <a:t>2014). A review of the literature on teaching </a:t>
            </a:r>
            <a:r>
              <a:rPr lang="en-US" dirty="0" smtClean="0"/>
              <a:t>academic English </a:t>
            </a:r>
            <a:r>
              <a:rPr lang="en-US" dirty="0"/>
              <a:t>to English language learners. Review </a:t>
            </a:r>
            <a:r>
              <a:rPr lang="en-US" dirty="0" smtClean="0"/>
              <a:t>of Educational </a:t>
            </a:r>
            <a:r>
              <a:rPr lang="en-US" dirty="0"/>
              <a:t>Research 84(3):446-482. DOI</a:t>
            </a:r>
            <a:r>
              <a:rPr lang="en-US" dirty="0" smtClean="0"/>
              <a:t>: </a:t>
            </a:r>
            <a:r>
              <a:rPr lang="en-US" dirty="0" smtClean="0">
                <a:hlinkClick r:id="rId3"/>
              </a:rPr>
              <a:t>https</a:t>
            </a:r>
            <a:r>
              <a:rPr lang="en-US" dirty="0">
                <a:hlinkClick r:id="rId3"/>
              </a:rPr>
              <a:t>://</a:t>
            </a:r>
            <a:r>
              <a:rPr lang="en-US" dirty="0" smtClean="0">
                <a:hlinkClick r:id="rId3"/>
              </a:rPr>
              <a:t>doi.org/10.3102/0034654314532695</a:t>
            </a:r>
            <a:endParaRPr lang="en-US" dirty="0" smtClean="0"/>
          </a:p>
          <a:p>
            <a:pPr algn="l"/>
            <a:r>
              <a:rPr lang="en-US" dirty="0" err="1"/>
              <a:t>Shyamlee</a:t>
            </a:r>
            <a:r>
              <a:rPr lang="en-US" dirty="0"/>
              <a:t>, S. D. &amp; Phil, M. (2012). Use of technology </a:t>
            </a:r>
            <a:r>
              <a:rPr lang="en-US" dirty="0" smtClean="0"/>
              <a:t>in English </a:t>
            </a:r>
            <a:r>
              <a:rPr lang="en-US" dirty="0"/>
              <a:t>language teaching and learning: An analysis</a:t>
            </a:r>
            <a:r>
              <a:rPr lang="en-US" dirty="0" smtClean="0"/>
              <a:t>. International </a:t>
            </a:r>
            <a:r>
              <a:rPr lang="en-US" dirty="0"/>
              <a:t>Conference on Language, Medias </a:t>
            </a:r>
            <a:r>
              <a:rPr lang="en-US" dirty="0" smtClean="0"/>
              <a:t>and Culture </a:t>
            </a:r>
            <a:r>
              <a:rPr lang="en-US" dirty="0"/>
              <a:t>IPEDR, 33(1):150-156.</a:t>
            </a:r>
          </a:p>
          <a:p>
            <a:pPr algn="l"/>
            <a:r>
              <a:rPr lang="en-US" dirty="0" err="1"/>
              <a:t>Warschauer</a:t>
            </a:r>
            <a:r>
              <a:rPr lang="en-US" dirty="0"/>
              <a:t>, M. &amp; Alexandria, V. A. (1995). Email for </a:t>
            </a:r>
            <a:r>
              <a:rPr lang="en-US" dirty="0" smtClean="0"/>
              <a:t>English teachers</a:t>
            </a:r>
            <a:r>
              <a:rPr lang="en-US" dirty="0"/>
              <a:t>: Bringing the Internet and computer </a:t>
            </a:r>
            <a:r>
              <a:rPr lang="en-US" dirty="0" smtClean="0"/>
              <a:t>learning networks </a:t>
            </a:r>
            <a:r>
              <a:rPr lang="en-US" dirty="0"/>
              <a:t>into the language classrooms. Teachers </a:t>
            </a:r>
            <a:r>
              <a:rPr lang="en-US" dirty="0" smtClean="0"/>
              <a:t>of English </a:t>
            </a:r>
            <a:r>
              <a:rPr lang="en-US" dirty="0"/>
              <a:t>to Speakers of Other Languages (TESOL), Inc</a:t>
            </a:r>
            <a:r>
              <a:rPr lang="en-US" dirty="0" smtClean="0"/>
              <a:t>., ISBN </a:t>
            </a:r>
            <a:r>
              <a:rPr lang="en-US" dirty="0"/>
              <a:t>0-939791-62-5.</a:t>
            </a:r>
          </a:p>
          <a:p>
            <a:pPr algn="l"/>
            <a:r>
              <a:rPr lang="en-US" dirty="0" err="1"/>
              <a:t>Yousefi</a:t>
            </a:r>
            <a:r>
              <a:rPr lang="en-US" dirty="0"/>
              <a:t>, S. (2014). Comparison of traditional and </a:t>
            </a:r>
            <a:r>
              <a:rPr lang="en-US" dirty="0" smtClean="0"/>
              <a:t>video mediated </a:t>
            </a:r>
            <a:r>
              <a:rPr lang="en-US" dirty="0"/>
              <a:t>learning of English: Tracking a new approach</a:t>
            </a:r>
            <a:r>
              <a:rPr lang="en-US" dirty="0" smtClean="0"/>
              <a:t>. Procedia-Social </a:t>
            </a:r>
            <a:r>
              <a:rPr lang="en-US" dirty="0"/>
              <a:t>and Behavioral Sciences, 98: </a:t>
            </a:r>
            <a:r>
              <a:rPr lang="en-US" dirty="0" smtClean="0"/>
              <a:t>1940- 1944. </a:t>
            </a:r>
          </a:p>
          <a:p>
            <a:pPr algn="l"/>
            <a:r>
              <a:rPr lang="en-US" dirty="0" smtClean="0"/>
              <a:t>Yu, Q., Liu, B. </a:t>
            </a:r>
            <a:r>
              <a:rPr lang="en-US" dirty="0" err="1" smtClean="0"/>
              <a:t>Zang</a:t>
            </a:r>
            <a:r>
              <a:rPr lang="en-US" dirty="0" smtClean="0"/>
              <a:t>, J. &amp; Wang, S. (2021). </a:t>
            </a:r>
            <a:r>
              <a:rPr lang="en-US" i="1" dirty="0" smtClean="0"/>
              <a:t>The Reform of Supply </a:t>
            </a:r>
            <a:r>
              <a:rPr lang="en-US" i="1" dirty="0"/>
              <a:t>of Public Health Services Leading the Training </a:t>
            </a:r>
            <a:r>
              <a:rPr lang="en-US" i="1" dirty="0" smtClean="0"/>
              <a:t>of Sports </a:t>
            </a:r>
            <a:r>
              <a:rPr lang="en-US" i="1" dirty="0"/>
              <a:t>Professionals in Local Colleges and </a:t>
            </a:r>
            <a:r>
              <a:rPr lang="en-US" i="1" dirty="0" smtClean="0"/>
              <a:t>Universities in </a:t>
            </a:r>
            <a:r>
              <a:rPr lang="en-US" i="1" dirty="0"/>
              <a:t>the Background of Healthy China</a:t>
            </a:r>
            <a:r>
              <a:rPr lang="en-US" dirty="0"/>
              <a:t>. </a:t>
            </a:r>
            <a:r>
              <a:rPr lang="en-US" dirty="0" err="1"/>
              <a:t>Revista</a:t>
            </a:r>
            <a:r>
              <a:rPr lang="en-US" dirty="0"/>
              <a:t> </a:t>
            </a:r>
            <a:r>
              <a:rPr lang="en-US" dirty="0" err="1" smtClean="0"/>
              <a:t>Brasileira</a:t>
            </a:r>
            <a:r>
              <a:rPr lang="en-US" dirty="0" smtClean="0"/>
              <a:t> </a:t>
            </a:r>
            <a:r>
              <a:rPr lang="pt-BR" dirty="0" smtClean="0"/>
              <a:t>de </a:t>
            </a:r>
            <a:r>
              <a:rPr lang="pt-BR" dirty="0"/>
              <a:t>Medicina do Esporte 27.SPE p. </a:t>
            </a:r>
            <a:r>
              <a:rPr lang="pt-BR" dirty="0" smtClean="0"/>
              <a:t>101-104.</a:t>
            </a:r>
            <a:r>
              <a:rPr lang="en-US" dirty="0" smtClean="0"/>
              <a:t>.</a:t>
            </a:r>
            <a:endParaRPr lang="en-US" sz="3200" dirty="0"/>
          </a:p>
        </p:txBody>
      </p:sp>
      <p:sp>
        <p:nvSpPr>
          <p:cNvPr id="46" name="Rectángulo 45"/>
          <p:cNvSpPr/>
          <p:nvPr/>
        </p:nvSpPr>
        <p:spPr>
          <a:xfrm>
            <a:off x="1237398" y="22067565"/>
            <a:ext cx="20409736" cy="65185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1293017" y="9353201"/>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b="1" dirty="0" smtClean="0">
              <a:solidFill>
                <a:srgbClr val="002060"/>
              </a:solidFill>
            </a:endParaRPr>
          </a:p>
          <a:p>
            <a:pPr algn="l"/>
            <a:r>
              <a:rPr lang="en-US" b="1" dirty="0" smtClean="0">
                <a:solidFill>
                  <a:srgbClr val="002060"/>
                </a:solidFill>
              </a:rPr>
              <a:t>2</a:t>
            </a:r>
            <a:r>
              <a:rPr lang="en-US" b="1" dirty="0">
                <a:solidFill>
                  <a:srgbClr val="002060"/>
                </a:solidFill>
              </a:rPr>
              <a:t>.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1261327" y="6479214"/>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b="1" dirty="0">
                <a:solidFill>
                  <a:srgbClr val="002060"/>
                </a:solidFill>
              </a:rPr>
              <a:t>1. INTRODUCCION (OBJETIVOS)</a:t>
            </a:r>
          </a:p>
        </p:txBody>
      </p:sp>
      <p:sp>
        <p:nvSpPr>
          <p:cNvPr id="24" name="Subtítulo 2"/>
          <p:cNvSpPr txBox="1">
            <a:spLocks/>
          </p:cNvSpPr>
          <p:nvPr/>
        </p:nvSpPr>
        <p:spPr>
          <a:xfrm>
            <a:off x="1431253" y="17250268"/>
            <a:ext cx="18665905" cy="1492028"/>
          </a:xfrm>
          <a:prstGeom prst="rect">
            <a:avLst/>
          </a:prstGeom>
        </p:spPr>
        <p:txBody>
          <a:bodyPr vert="horz" lIns="91440" tIns="45720" rIns="91440" bIns="45720" rtlCol="0">
            <a:normAutofit fontScale="2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s-ES" sz="3200" dirty="0"/>
          </a:p>
          <a:p>
            <a:pPr algn="l" defTabSz="457200">
              <a:lnSpc>
                <a:spcPct val="170000"/>
              </a:lnSpc>
            </a:pPr>
            <a:r>
              <a:rPr lang="es-ES" sz="8000" dirty="0"/>
              <a:t>A través de este trabajo de investigación los autores han realizado una revisión documental sobre la Evolución de la Informática aplicada </a:t>
            </a:r>
            <a:r>
              <a:rPr lang="es-ES" sz="8000" dirty="0" smtClean="0"/>
              <a:t>a la </a:t>
            </a:r>
            <a:r>
              <a:rPr lang="es-ES" sz="8000" dirty="0"/>
              <a:t>enseñanza del inglés, mostrando los antecedentes más importantes que sirven de base para la elaboración y puesta en práctica de la multimedia para la enseñanza del inglés a través de tutorías. Se ha realizado también pruebas de algunas consultas útiles relacionadas con el ELT centradas en el deporte y la actividad física.   Después de presentar un Multimedia llamado EVS, (English Video </a:t>
            </a:r>
            <a:r>
              <a:rPr lang="es-ES" sz="8000" dirty="0" err="1"/>
              <a:t>Supporter</a:t>
            </a:r>
            <a:r>
              <a:rPr lang="es-ES" sz="8000" dirty="0"/>
              <a:t>)  los indicadores ya seleccionados y tomados de los clásicos en este </a:t>
            </a:r>
            <a:r>
              <a:rPr lang="es-ES" sz="8000" dirty="0" smtClean="0"/>
              <a:t>campo han revelado la </a:t>
            </a:r>
            <a:r>
              <a:rPr lang="es-ES" sz="8000" dirty="0"/>
              <a:t>superioridad de los resultados académicos y el impacto de la multimedia para el trabajo metodológico del profesor. Este multimedia reúne cualidades que se ajustan a la educación en línea hoy en día y desarrolla la autonomía, la confianza en sí mismo, la motivación e interés por la lengua inglesa en los alumnos objeto de estudio. Esperamos que este recurso se extienda al resto de facultades de la Universidad Local ya que es una valiosa herramienta para contrarrestar el difícil momento que vive la humanidad durante el virus COVID-19</a:t>
            </a:r>
            <a:r>
              <a:rPr lang="es-ES" sz="4000" dirty="0"/>
              <a:t>.</a:t>
            </a:r>
            <a:endParaRPr lang="en-US" sz="4000" dirty="0"/>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184</TotalTime>
  <Words>1190</Words>
  <Application>Microsoft Office PowerPoint</Application>
  <PresentationFormat>Personalizado</PresentationFormat>
  <Paragraphs>27</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IX Taller Internacional “La Virtualización en la Educación Superior”.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Usuario</cp:lastModifiedBy>
  <cp:revision>16</cp:revision>
  <dcterms:created xsi:type="dcterms:W3CDTF">2021-12-21T16:45:31Z</dcterms:created>
  <dcterms:modified xsi:type="dcterms:W3CDTF">2022-01-17T13:16:15Z</dcterms:modified>
</cp:coreProperties>
</file>