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3" r:id="rId9"/>
    <p:sldId id="261" r:id="rId10"/>
    <p:sldId id="260" r:id="rId11"/>
    <p:sldId id="262" r:id="rId12"/>
  </p:sldIdLst>
  <p:sldSz cx="1080135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24" y="54"/>
      </p:cViewPr>
      <p:guideLst>
        <p:guide orient="horz" pos="2160"/>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2" y="2130427"/>
            <a:ext cx="9181147"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620203" y="3886200"/>
            <a:ext cx="756094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73302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43457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33578" y="274640"/>
            <a:ext cx="2679711"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94450" y="274640"/>
            <a:ext cx="7859106"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02417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63357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3" y="4406902"/>
            <a:ext cx="9181147"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3233" y="2906713"/>
            <a:ext cx="918114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253926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94450" y="1600202"/>
            <a:ext cx="526940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043882" y="1600202"/>
            <a:ext cx="526940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35165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4638"/>
            <a:ext cx="9721216"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486937" y="1535113"/>
            <a:ext cx="4774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86937" y="2174875"/>
            <a:ext cx="4774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95072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81340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185188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3050"/>
            <a:ext cx="3553570"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23029"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64901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1" y="4800600"/>
            <a:ext cx="648081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E18918-C255-4BFF-BE53-072F551FC2C9}" type="datetimeFigureOut">
              <a:rPr lang="es-ES" smtClean="0"/>
              <a:t>16/07/2013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F5B113E-14D3-46EC-B78B-EF3FD1597B64}" type="slidenum">
              <a:rPr lang="es-ES" smtClean="0"/>
              <a:t>‹Nº›</a:t>
            </a:fld>
            <a:endParaRPr lang="es-ES"/>
          </a:p>
        </p:txBody>
      </p:sp>
    </p:spTree>
    <p:extLst>
      <p:ext uri="{BB962C8B-B14F-4D97-AF65-F5344CB8AC3E}">
        <p14:creationId xmlns:p14="http://schemas.microsoft.com/office/powerpoint/2010/main" val="372381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0068" y="274638"/>
            <a:ext cx="9721216"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0068" y="1600202"/>
            <a:ext cx="9721216"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540067" y="6356352"/>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18918-C255-4BFF-BE53-072F551FC2C9}" type="datetimeFigureOut">
              <a:rPr lang="es-ES" smtClean="0"/>
              <a:t>16/07/2013</a:t>
            </a:fld>
            <a:endParaRPr lang="es-ES"/>
          </a:p>
        </p:txBody>
      </p:sp>
      <p:sp>
        <p:nvSpPr>
          <p:cNvPr id="5" name="4 Marcador de pie de página"/>
          <p:cNvSpPr>
            <a:spLocks noGrp="1"/>
          </p:cNvSpPr>
          <p:nvPr>
            <p:ph type="ftr" sz="quarter" idx="3"/>
          </p:nvPr>
        </p:nvSpPr>
        <p:spPr>
          <a:xfrm>
            <a:off x="3690462" y="6356352"/>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740968" y="6356352"/>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B113E-14D3-46EC-B78B-EF3FD1597B64}" type="slidenum">
              <a:rPr lang="es-ES" smtClean="0"/>
              <a:t>‹Nº›</a:t>
            </a:fld>
            <a:endParaRPr lang="es-ES"/>
          </a:p>
        </p:txBody>
      </p:sp>
    </p:spTree>
    <p:extLst>
      <p:ext uri="{BB962C8B-B14F-4D97-AF65-F5344CB8AC3E}">
        <p14:creationId xmlns:p14="http://schemas.microsoft.com/office/powerpoint/2010/main" val="350576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hyperlink" Target="mailto:vilmalvarez@infomed.sld.cu"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2163" y="836712"/>
            <a:ext cx="9181147" cy="3168351"/>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smtClean="0">
                <a:solidFill>
                  <a:srgbClr val="002060"/>
                </a:solidFill>
              </a:rPr>
              <a:t>UTILIZACIÓN DE ENTORNOS VIRTUALES DE ENSEÑANZA-APRENDIZAJE POR LOS DOCENTES DE LA FACULTAD ENRIQUE CABRERA</a:t>
            </a:r>
            <a:br>
              <a:rPr lang="es-ES" dirty="0" smtClean="0">
                <a:solidFill>
                  <a:srgbClr val="002060"/>
                </a:solidFill>
              </a:rPr>
            </a:br>
            <a:endParaRPr lang="es-ES" dirty="0">
              <a:solidFill>
                <a:srgbClr val="002060"/>
              </a:solidFill>
            </a:endParaRPr>
          </a:p>
        </p:txBody>
      </p:sp>
      <p:sp>
        <p:nvSpPr>
          <p:cNvPr id="3" name="2 Subtítulo"/>
          <p:cNvSpPr>
            <a:spLocks noGrp="1"/>
          </p:cNvSpPr>
          <p:nvPr>
            <p:ph type="subTitle" idx="1"/>
          </p:nvPr>
        </p:nvSpPr>
        <p:spPr>
          <a:xfrm>
            <a:off x="3888507" y="4509120"/>
            <a:ext cx="6228746" cy="1752600"/>
          </a:xfrm>
        </p:spPr>
        <p:txBody>
          <a:bodyPr/>
          <a:lstStyle/>
          <a:p>
            <a:pPr algn="r"/>
            <a:r>
              <a:rPr lang="es-ES" dirty="0" smtClean="0">
                <a:solidFill>
                  <a:srgbClr val="002060"/>
                </a:solidFill>
              </a:rPr>
              <a:t>Lic. Vilma Álvarez Benítez</a:t>
            </a:r>
          </a:p>
          <a:p>
            <a:pPr algn="r"/>
            <a:r>
              <a:rPr lang="es-ES" dirty="0" smtClean="0">
                <a:solidFill>
                  <a:srgbClr val="002060"/>
                </a:solidFill>
              </a:rPr>
              <a:t>Profesor asistente de informática</a:t>
            </a:r>
          </a:p>
          <a:p>
            <a:pPr algn="r"/>
            <a:r>
              <a:rPr lang="es-ES" dirty="0" smtClean="0">
                <a:solidFill>
                  <a:srgbClr val="002060"/>
                </a:solidFill>
              </a:rPr>
              <a:t>Correo: </a:t>
            </a:r>
            <a:r>
              <a:rPr lang="es-ES" dirty="0" smtClean="0">
                <a:solidFill>
                  <a:srgbClr val="002060"/>
                </a:solidFill>
                <a:hlinkClick r:id="rId4"/>
              </a:rPr>
              <a:t>vilmalvarez@infomed.sld.cu</a:t>
            </a:r>
            <a:r>
              <a:rPr lang="es-ES" dirty="0" smtClean="0">
                <a:solidFill>
                  <a:srgbClr val="002060"/>
                </a:solidFill>
              </a:rPr>
              <a:t> </a:t>
            </a:r>
            <a:endParaRPr lang="es-ES"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6093296"/>
            <a:ext cx="609600" cy="609600"/>
          </a:xfrm>
          <a:prstGeom prst="rect">
            <a:avLst/>
          </a:prstGeom>
        </p:spPr>
      </p:pic>
    </p:spTree>
    <p:extLst>
      <p:ext uri="{BB962C8B-B14F-4D97-AF65-F5344CB8AC3E}">
        <p14:creationId xmlns:p14="http://schemas.microsoft.com/office/powerpoint/2010/main" val="4118847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Discusión</a:t>
            </a:r>
            <a:endParaRPr lang="es-ES" dirty="0">
              <a:solidFill>
                <a:srgbClr val="002060"/>
              </a:solidFill>
            </a:endParaRPr>
          </a:p>
        </p:txBody>
      </p:sp>
      <p:sp>
        <p:nvSpPr>
          <p:cNvPr id="3" name="2 Marcador de contenido"/>
          <p:cNvSpPr>
            <a:spLocks noGrp="1"/>
          </p:cNvSpPr>
          <p:nvPr>
            <p:ph idx="1"/>
          </p:nvPr>
        </p:nvSpPr>
        <p:spPr/>
        <p:txBody>
          <a:bodyPr>
            <a:normAutofit fontScale="92500"/>
          </a:bodyPr>
          <a:lstStyle/>
          <a:p>
            <a:pPr marL="0" indent="0" algn="just">
              <a:buNone/>
            </a:pPr>
            <a:r>
              <a:rPr lang="es-ES" sz="3000" dirty="0" smtClean="0">
                <a:solidFill>
                  <a:srgbClr val="002060"/>
                </a:solidFill>
              </a:rPr>
              <a:t>La resistencia al cambio, el desconocimiento de la herramienta y que la mayoría de nuestros docentes son emigrantes digitales son factores que conducen a que se desaprovechen las potencialidades de los entornos virtuales de aprendizaje.  Si analizamos los resultados obtenidos en las indagaciones, se puede apreciar la poca utilización que hacen los profesores de los EVEA, a pesar de que conocen de su existencia, existe disposición por su parte de recibir la capacitación necesaria para poder hacer un uso adecuado de la herramienta e integrarlo a sus actividades docentes como otra opción de actividad académica. </a:t>
            </a:r>
          </a:p>
          <a:p>
            <a:pPr marL="0" indent="0">
              <a:buNone/>
            </a:pPr>
            <a:endParaRPr lang="es-ES"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81195" y="6126165"/>
            <a:ext cx="609600" cy="609600"/>
          </a:xfrm>
          <a:prstGeom prst="rect">
            <a:avLst/>
          </a:prstGeom>
        </p:spPr>
      </p:pic>
    </p:spTree>
    <p:extLst>
      <p:ext uri="{BB962C8B-B14F-4D97-AF65-F5344CB8AC3E}">
        <p14:creationId xmlns:p14="http://schemas.microsoft.com/office/powerpoint/2010/main" val="771807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Conclusión</a:t>
            </a:r>
            <a:endParaRPr lang="es-ES" dirty="0">
              <a:solidFill>
                <a:srgbClr val="002060"/>
              </a:solidFill>
            </a:endParaRPr>
          </a:p>
        </p:txBody>
      </p:sp>
      <p:sp>
        <p:nvSpPr>
          <p:cNvPr id="3" name="2 Marcador de contenido"/>
          <p:cNvSpPr>
            <a:spLocks noGrp="1"/>
          </p:cNvSpPr>
          <p:nvPr>
            <p:ph idx="1"/>
          </p:nvPr>
        </p:nvSpPr>
        <p:spPr/>
        <p:txBody>
          <a:bodyPr/>
          <a:lstStyle/>
          <a:p>
            <a:pPr marL="0" indent="0" algn="just">
              <a:buNone/>
            </a:pPr>
            <a:endParaRPr lang="es-ES" dirty="0" smtClean="0">
              <a:solidFill>
                <a:srgbClr val="002060"/>
              </a:solidFill>
            </a:endParaRPr>
          </a:p>
          <a:p>
            <a:pPr marL="0" indent="0" algn="just">
              <a:buNone/>
            </a:pPr>
            <a:r>
              <a:rPr lang="es-ES" dirty="0" smtClean="0">
                <a:solidFill>
                  <a:srgbClr val="002060"/>
                </a:solidFill>
              </a:rPr>
              <a:t>Con esta investigación se pone en evidencia que para mejorar la integración de los docentes al Aula Virtual de Salud en la Facultad de Ciencias Médicas Enrique Cabrera, se requiere formación básica en la plataforma MOODLE y conocer los aspectos pedagógicos relacionados con la misma para su incorporación en la enseñanza.</a:t>
            </a:r>
            <a:r>
              <a:rPr lang="es-ES" dirty="0" smtClean="0"/>
              <a:t> </a:t>
            </a:r>
            <a:endParaRPr lang="es-ES"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93163" y="6113465"/>
            <a:ext cx="609600" cy="609600"/>
          </a:xfrm>
          <a:prstGeom prst="rect">
            <a:avLst/>
          </a:prstGeom>
        </p:spPr>
      </p:pic>
    </p:spTree>
    <p:extLst>
      <p:ext uri="{BB962C8B-B14F-4D97-AF65-F5344CB8AC3E}">
        <p14:creationId xmlns:p14="http://schemas.microsoft.com/office/powerpoint/2010/main" val="1344604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Objetivo</a:t>
            </a:r>
            <a:endParaRPr lang="es-ES" dirty="0">
              <a:solidFill>
                <a:srgbClr val="002060"/>
              </a:solidFill>
            </a:endParaRPr>
          </a:p>
        </p:txBody>
      </p:sp>
      <p:sp>
        <p:nvSpPr>
          <p:cNvPr id="3" name="2 Marcador de contenido"/>
          <p:cNvSpPr>
            <a:spLocks noGrp="1"/>
          </p:cNvSpPr>
          <p:nvPr>
            <p:ph idx="1"/>
          </p:nvPr>
        </p:nvSpPr>
        <p:spPr/>
        <p:txBody>
          <a:bodyPr/>
          <a:lstStyle/>
          <a:p>
            <a:pPr marL="0" indent="0">
              <a:buNone/>
            </a:pPr>
            <a:r>
              <a:rPr lang="es-ES" dirty="0" smtClean="0">
                <a:solidFill>
                  <a:srgbClr val="002060"/>
                </a:solidFill>
              </a:rPr>
              <a:t> </a:t>
            </a:r>
          </a:p>
          <a:p>
            <a:pPr marL="0" indent="0" algn="just">
              <a:buNone/>
            </a:pPr>
            <a:r>
              <a:rPr lang="es-ES" dirty="0" smtClean="0">
                <a:solidFill>
                  <a:srgbClr val="002060"/>
                </a:solidFill>
              </a:rPr>
              <a:t>Analizar las insuficiencias que poseen los docentes de la facultad de Ciencias Médicas Enrique Cabrera para la utilización de los Entornos Virtuales de Enseñanza Aprendizaje (EVEA)</a:t>
            </a:r>
            <a:endParaRPr lang="es-ES"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65171" y="6003929"/>
            <a:ext cx="609600" cy="609600"/>
          </a:xfrm>
          <a:prstGeom prst="rect">
            <a:avLst/>
          </a:prstGeom>
        </p:spPr>
      </p:pic>
    </p:spTree>
    <p:extLst>
      <p:ext uri="{BB962C8B-B14F-4D97-AF65-F5344CB8AC3E}">
        <p14:creationId xmlns:p14="http://schemas.microsoft.com/office/powerpoint/2010/main" val="320965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Universo de estudio</a:t>
            </a:r>
            <a:endParaRPr lang="es-ES" dirty="0">
              <a:solidFill>
                <a:srgbClr val="002060"/>
              </a:solidFill>
            </a:endParaRPr>
          </a:p>
        </p:txBody>
      </p:sp>
      <p:sp>
        <p:nvSpPr>
          <p:cNvPr id="3" name="2 Marcador de contenido"/>
          <p:cNvSpPr>
            <a:spLocks noGrp="1"/>
          </p:cNvSpPr>
          <p:nvPr>
            <p:ph idx="1"/>
          </p:nvPr>
        </p:nvSpPr>
        <p:spPr/>
        <p:txBody>
          <a:bodyPr>
            <a:noAutofit/>
          </a:bodyPr>
          <a:lstStyle/>
          <a:p>
            <a:pPr marL="0" indent="0" algn="just">
              <a:buNone/>
            </a:pPr>
            <a:r>
              <a:rPr lang="es-ES" sz="2800" dirty="0" smtClean="0">
                <a:solidFill>
                  <a:srgbClr val="002060"/>
                </a:solidFill>
              </a:rPr>
              <a:t>El universo del estudio estuvo conformado por los jefes de departamentos docentes de la carrera de medicina de la facultad de Ciencias Médicas Enrique Cabrera, </a:t>
            </a:r>
            <a:r>
              <a:rPr lang="es-ES" sz="2800" dirty="0" smtClean="0">
                <a:solidFill>
                  <a:srgbClr val="002060"/>
                </a:solidFill>
              </a:rPr>
              <a:t>el</a:t>
            </a:r>
            <a:r>
              <a:rPr lang="es-ES" sz="2800" dirty="0" smtClean="0">
                <a:solidFill>
                  <a:srgbClr val="002060"/>
                </a:solidFill>
              </a:rPr>
              <a:t> </a:t>
            </a:r>
            <a:r>
              <a:rPr lang="es-ES" sz="2800" dirty="0" smtClean="0">
                <a:solidFill>
                  <a:srgbClr val="002060"/>
                </a:solidFill>
              </a:rPr>
              <a:t>que reúne los siguientes criterios: </a:t>
            </a:r>
          </a:p>
          <a:p>
            <a:pPr algn="just">
              <a:buFont typeface="Wingdings" pitchFamily="2" charset="2"/>
              <a:buChar char="Ø"/>
            </a:pPr>
            <a:r>
              <a:rPr lang="es-ES" sz="2800" dirty="0" smtClean="0">
                <a:solidFill>
                  <a:srgbClr val="002060"/>
                </a:solidFill>
              </a:rPr>
              <a:t>Voluntad de la dirección de la institución. </a:t>
            </a:r>
            <a:endParaRPr lang="es-ES" sz="2800" dirty="0">
              <a:solidFill>
                <a:srgbClr val="002060"/>
              </a:solidFill>
            </a:endParaRPr>
          </a:p>
          <a:p>
            <a:pPr algn="just">
              <a:buFont typeface="Wingdings" pitchFamily="2" charset="2"/>
              <a:buChar char="Ø"/>
            </a:pPr>
            <a:r>
              <a:rPr lang="es-ES" sz="2800" dirty="0" smtClean="0">
                <a:solidFill>
                  <a:srgbClr val="002060"/>
                </a:solidFill>
              </a:rPr>
              <a:t>Condiciones creadas para el seguimiento durante el proceso de intervención. </a:t>
            </a:r>
          </a:p>
          <a:p>
            <a:pPr algn="just">
              <a:buFont typeface="Wingdings" pitchFamily="2" charset="2"/>
              <a:buChar char="Ø"/>
            </a:pPr>
            <a:r>
              <a:rPr lang="es-ES" sz="2800" dirty="0" smtClean="0">
                <a:solidFill>
                  <a:srgbClr val="002060"/>
                </a:solidFill>
              </a:rPr>
              <a:t>Incorporadas a su estrategia de desarrollo, los procesos de informatización con el empleo de las tecnologías y plataformas asociadas a la docencia. </a:t>
            </a:r>
            <a:endParaRPr lang="es-ES" sz="2800"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65171" y="6235700"/>
            <a:ext cx="609600" cy="609600"/>
          </a:xfrm>
          <a:prstGeom prst="rect">
            <a:avLst/>
          </a:prstGeom>
        </p:spPr>
      </p:pic>
    </p:spTree>
    <p:extLst>
      <p:ext uri="{BB962C8B-B14F-4D97-AF65-F5344CB8AC3E}">
        <p14:creationId xmlns:p14="http://schemas.microsoft.com/office/powerpoint/2010/main" val="196127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Muestra</a:t>
            </a:r>
            <a:endParaRPr lang="es-ES" dirty="0">
              <a:solidFill>
                <a:srgbClr val="002060"/>
              </a:solidFill>
            </a:endParaRPr>
          </a:p>
        </p:txBody>
      </p:sp>
      <p:sp>
        <p:nvSpPr>
          <p:cNvPr id="3" name="2 Marcador de contenido"/>
          <p:cNvSpPr>
            <a:spLocks noGrp="1"/>
          </p:cNvSpPr>
          <p:nvPr>
            <p:ph idx="1"/>
          </p:nvPr>
        </p:nvSpPr>
        <p:spPr>
          <a:xfrm>
            <a:off x="576139" y="1556792"/>
            <a:ext cx="9721216" cy="4525963"/>
          </a:xfrm>
        </p:spPr>
        <p:txBody>
          <a:bodyPr>
            <a:normAutofit lnSpcReduction="10000"/>
          </a:bodyPr>
          <a:lstStyle/>
          <a:p>
            <a:pPr marL="0" indent="0" algn="just">
              <a:lnSpc>
                <a:spcPct val="150000"/>
              </a:lnSpc>
              <a:buNone/>
            </a:pPr>
            <a:r>
              <a:rPr lang="es-ES" sz="2800" dirty="0" smtClean="0">
                <a:solidFill>
                  <a:srgbClr val="002060"/>
                </a:solidFill>
              </a:rPr>
              <a:t>Se trabajó con una muestra no probabilística, que seleccionó a docentes responsables de asignaturas que se imparten en la carrera de medicina. Se tomó como criterio de inclusión, que los docentes mostraran su disposición y motivación para el aprendizaje y empleo de estas tecnologías en su desempeño. Se aplicó los instrumentos a un total de 20 docentes, los que accedieron a participar en la investigación voluntariamente. </a:t>
            </a:r>
            <a:endParaRPr lang="es-ES" sz="2800"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56484" y="6082755"/>
            <a:ext cx="609600" cy="609600"/>
          </a:xfrm>
          <a:prstGeom prst="rect">
            <a:avLst/>
          </a:prstGeom>
        </p:spPr>
      </p:pic>
    </p:spTree>
    <p:extLst>
      <p:ext uri="{BB962C8B-B14F-4D97-AF65-F5344CB8AC3E}">
        <p14:creationId xmlns:p14="http://schemas.microsoft.com/office/powerpoint/2010/main" val="2696654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4638"/>
            <a:ext cx="9721216" cy="1354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100" dirty="0" smtClean="0">
                <a:solidFill>
                  <a:srgbClr val="002060"/>
                </a:solidFill>
              </a:rPr>
              <a:t/>
            </a:r>
            <a:br>
              <a:rPr lang="es-ES" sz="3100" dirty="0" smtClean="0">
                <a:solidFill>
                  <a:srgbClr val="002060"/>
                </a:solidFill>
              </a:rPr>
            </a:br>
            <a:r>
              <a:rPr lang="es-ES" sz="3100" dirty="0" smtClean="0">
                <a:solidFill>
                  <a:srgbClr val="002060"/>
                </a:solidFill>
              </a:rPr>
              <a:t>Tabla </a:t>
            </a:r>
            <a:r>
              <a:rPr lang="es-ES" sz="3100" dirty="0">
                <a:solidFill>
                  <a:srgbClr val="002060"/>
                </a:solidFill>
              </a:rPr>
              <a:t>1. Distribución de profesores por categoría docente, grupo de edad y años de experiencia en la docencia. N=20</a:t>
            </a:r>
            <a:r>
              <a:rPr lang="es-ES" dirty="0"/>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18757943"/>
              </p:ext>
            </p:extLst>
          </p:nvPr>
        </p:nvGraphicFramePr>
        <p:xfrm>
          <a:off x="1368225" y="2204864"/>
          <a:ext cx="8208913" cy="3816423"/>
        </p:xfrm>
        <a:graphic>
          <a:graphicData uri="http://schemas.openxmlformats.org/drawingml/2006/table">
            <a:tbl>
              <a:tblPr firstRow="1" firstCol="1" bandRow="1">
                <a:tableStyleId>{5C22544A-7EE6-4342-B048-85BDC9FD1C3A}</a:tableStyleId>
              </a:tblPr>
              <a:tblGrid>
                <a:gridCol w="1663584"/>
                <a:gridCol w="497654"/>
                <a:gridCol w="584862"/>
                <a:gridCol w="1521398"/>
                <a:gridCol w="582965"/>
                <a:gridCol w="626569"/>
                <a:gridCol w="1592491"/>
                <a:gridCol w="511872"/>
                <a:gridCol w="627518"/>
              </a:tblGrid>
              <a:tr h="885586">
                <a:tc gridSpan="3">
                  <a:txBody>
                    <a:bodyPr/>
                    <a:lstStyle/>
                    <a:p>
                      <a:pPr algn="just">
                        <a:lnSpc>
                          <a:spcPct val="150000"/>
                        </a:lnSpc>
                        <a:spcAft>
                          <a:spcPts val="0"/>
                        </a:spcAft>
                      </a:pPr>
                      <a:r>
                        <a:rPr lang="es-ES" sz="1200" dirty="0">
                          <a:effectLst/>
                        </a:rPr>
                        <a:t>Categoría docente</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just">
                        <a:lnSpc>
                          <a:spcPct val="150000"/>
                        </a:lnSpc>
                        <a:spcAft>
                          <a:spcPts val="0"/>
                        </a:spcAft>
                      </a:pPr>
                      <a:r>
                        <a:rPr lang="es-ES" sz="1200" dirty="0">
                          <a:effectLst/>
                        </a:rPr>
                        <a:t>Grupo de edad</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just">
                        <a:lnSpc>
                          <a:spcPct val="150000"/>
                        </a:lnSpc>
                        <a:spcAft>
                          <a:spcPts val="0"/>
                        </a:spcAft>
                      </a:pPr>
                      <a:r>
                        <a:rPr lang="es-ES" sz="1200">
                          <a:effectLst/>
                        </a:rPr>
                        <a:t>Años de experiencia en la docencia</a:t>
                      </a:r>
                      <a:endParaRPr lang="es-ES" sz="110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418691">
                <a:tc>
                  <a:txBody>
                    <a:bodyPr/>
                    <a:lstStyle/>
                    <a:p>
                      <a:pPr algn="just">
                        <a:lnSpc>
                          <a:spcPct val="150000"/>
                        </a:lnSpc>
                        <a:spcAft>
                          <a:spcPts val="0"/>
                        </a:spcAft>
                      </a:pPr>
                      <a:r>
                        <a:rPr lang="es-ES" sz="1200">
                          <a:effectLst/>
                        </a:rPr>
                        <a:t>Categoría</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Rango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Años</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Instructor</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20-30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0,0</a:t>
                      </a:r>
                      <a:endParaRPr lang="es-ES" sz="1100">
                        <a:effectLst/>
                        <a:latin typeface="Calibri"/>
                        <a:ea typeface="Calibri"/>
                        <a:cs typeface="Times New Roman"/>
                      </a:endParaRPr>
                    </a:p>
                  </a:txBody>
                  <a:tcPr marL="68580" marR="68580" marT="0" marB="0"/>
                </a:tc>
                <a:tc>
                  <a:txBody>
                    <a:bodyPr/>
                    <a:lstStyle/>
                    <a:p>
                      <a:pPr marL="342900" lvl="0" indent="-342900" algn="just">
                        <a:lnSpc>
                          <a:spcPct val="150000"/>
                        </a:lnSpc>
                        <a:spcAft>
                          <a:spcPts val="1000"/>
                        </a:spcAft>
                        <a:buFont typeface="Calibri"/>
                        <a:buChar char="-"/>
                      </a:pPr>
                      <a:r>
                        <a:rPr lang="es-ES" sz="1200">
                          <a:effectLst/>
                        </a:rPr>
                        <a:t>10 años</a:t>
                      </a:r>
                      <a:endParaRPr lang="es-ES" sz="1100">
                        <a:effectLst/>
                        <a:latin typeface="Calibri"/>
                        <a:ea typeface="Calibri"/>
                        <a:cs typeface="Calibri"/>
                      </a:endParaRPr>
                    </a:p>
                  </a:txBody>
                  <a:tcPr marL="68580" marR="68580" marT="0" marB="0"/>
                </a:tc>
                <a:tc>
                  <a:txBody>
                    <a:bodyPr/>
                    <a:lstStyle/>
                    <a:p>
                      <a:pPr algn="just">
                        <a:lnSpc>
                          <a:spcPct val="150000"/>
                        </a:lnSpc>
                        <a:spcAft>
                          <a:spcPts val="0"/>
                        </a:spcAft>
                      </a:pPr>
                      <a:r>
                        <a:rPr lang="es-ES" sz="1200">
                          <a:effectLst/>
                        </a:rPr>
                        <a:t>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0,0</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Asistente</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9</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45</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31-40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50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11 a 15 años</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Auxiliar</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7</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35</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41-50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16 a 20 años</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9</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45</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Titular</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51-60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21 a 30 años</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7</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35</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Consultante</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60+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31  +</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r>
              <a:tr h="418691">
                <a:tc>
                  <a:txBody>
                    <a:bodyPr/>
                    <a:lstStyle/>
                    <a:p>
                      <a:pPr algn="just">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100</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3048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solidFill>
                  <a:srgbClr val="002060"/>
                </a:solidFill>
              </a:rPr>
              <a:t/>
            </a:r>
            <a:br>
              <a:rPr lang="es-ES" sz="2800" dirty="0" smtClean="0">
                <a:solidFill>
                  <a:srgbClr val="002060"/>
                </a:solidFill>
              </a:rPr>
            </a:br>
            <a:r>
              <a:rPr lang="es-ES" sz="2800" dirty="0" smtClean="0">
                <a:solidFill>
                  <a:srgbClr val="002060"/>
                </a:solidFill>
              </a:rPr>
              <a:t>Tabla </a:t>
            </a:r>
            <a:r>
              <a:rPr lang="es-ES" sz="2800" dirty="0">
                <a:solidFill>
                  <a:srgbClr val="002060"/>
                </a:solidFill>
              </a:rPr>
              <a:t>2. Disponibilidad de equipos tecnológicos por docentes N=20</a:t>
            </a:r>
            <a:br>
              <a:rPr lang="es-ES" sz="2800" dirty="0">
                <a:solidFill>
                  <a:srgbClr val="002060"/>
                </a:solidFill>
              </a:rPr>
            </a:br>
            <a:endParaRPr lang="es-ES" sz="2800" dirty="0">
              <a:solidFill>
                <a:srgbClr val="00206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57872380"/>
              </p:ext>
            </p:extLst>
          </p:nvPr>
        </p:nvGraphicFramePr>
        <p:xfrm>
          <a:off x="1944291" y="2132853"/>
          <a:ext cx="6696744" cy="2952330"/>
        </p:xfrm>
        <a:graphic>
          <a:graphicData uri="http://schemas.openxmlformats.org/drawingml/2006/table">
            <a:tbl>
              <a:tblPr firstRow="1" firstCol="1" bandRow="1">
                <a:tableStyleId>{5C22544A-7EE6-4342-B048-85BDC9FD1C3A}</a:tableStyleId>
              </a:tblPr>
              <a:tblGrid>
                <a:gridCol w="4074843"/>
                <a:gridCol w="1310290"/>
                <a:gridCol w="1311611"/>
              </a:tblGrid>
              <a:tr h="492055">
                <a:tc>
                  <a:txBody>
                    <a:bodyPr/>
                    <a:lstStyle/>
                    <a:p>
                      <a:pPr algn="just">
                        <a:lnSpc>
                          <a:spcPct val="150000"/>
                        </a:lnSpc>
                        <a:spcAft>
                          <a:spcPts val="0"/>
                        </a:spcAft>
                      </a:pPr>
                      <a:r>
                        <a:rPr lang="es-ES" sz="1200">
                          <a:effectLst/>
                        </a:rPr>
                        <a:t>Dispositivo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No.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a:t>
                      </a:r>
                      <a:endParaRPr lang="es-ES" sz="1100">
                        <a:effectLst/>
                        <a:latin typeface="Calibri"/>
                        <a:ea typeface="Calibri"/>
                        <a:cs typeface="Times New Roman"/>
                      </a:endParaRPr>
                    </a:p>
                  </a:txBody>
                  <a:tcPr marL="68580" marR="68580" marT="0" marB="0"/>
                </a:tc>
              </a:tr>
              <a:tr h="492055">
                <a:tc>
                  <a:txBody>
                    <a:bodyPr/>
                    <a:lstStyle/>
                    <a:p>
                      <a:pPr algn="just">
                        <a:lnSpc>
                          <a:spcPct val="150000"/>
                        </a:lnSpc>
                        <a:spcAft>
                          <a:spcPts val="0"/>
                        </a:spcAft>
                      </a:pPr>
                      <a:r>
                        <a:rPr lang="es-ES" sz="1200">
                          <a:effectLst/>
                        </a:rPr>
                        <a:t>Móvil</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100</a:t>
                      </a:r>
                      <a:endParaRPr lang="es-ES" sz="1100">
                        <a:effectLst/>
                        <a:latin typeface="Calibri"/>
                        <a:ea typeface="Calibri"/>
                        <a:cs typeface="Times New Roman"/>
                      </a:endParaRPr>
                    </a:p>
                  </a:txBody>
                  <a:tcPr marL="68580" marR="68580" marT="0" marB="0"/>
                </a:tc>
              </a:tr>
              <a:tr h="492055">
                <a:tc>
                  <a:txBody>
                    <a:bodyPr/>
                    <a:lstStyle/>
                    <a:p>
                      <a:pPr algn="just">
                        <a:lnSpc>
                          <a:spcPct val="150000"/>
                        </a:lnSpc>
                        <a:spcAft>
                          <a:spcPts val="0"/>
                        </a:spcAft>
                      </a:pPr>
                      <a:r>
                        <a:rPr lang="es-ES" sz="1200">
                          <a:effectLst/>
                        </a:rPr>
                        <a:t>Laptop</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16</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80</a:t>
                      </a:r>
                      <a:endParaRPr lang="es-ES" sz="1100">
                        <a:effectLst/>
                        <a:latin typeface="Calibri"/>
                        <a:ea typeface="Calibri"/>
                        <a:cs typeface="Times New Roman"/>
                      </a:endParaRPr>
                    </a:p>
                  </a:txBody>
                  <a:tcPr marL="68580" marR="68580" marT="0" marB="0"/>
                </a:tc>
              </a:tr>
              <a:tr h="492055">
                <a:tc>
                  <a:txBody>
                    <a:bodyPr/>
                    <a:lstStyle/>
                    <a:p>
                      <a:pPr algn="just">
                        <a:lnSpc>
                          <a:spcPct val="150000"/>
                        </a:lnSpc>
                        <a:spcAft>
                          <a:spcPts val="0"/>
                        </a:spcAft>
                      </a:pPr>
                      <a:r>
                        <a:rPr lang="es-ES" sz="1200">
                          <a:effectLst/>
                        </a:rPr>
                        <a:t>Computadora casa</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50</a:t>
                      </a:r>
                      <a:endParaRPr lang="es-ES" sz="1100">
                        <a:effectLst/>
                        <a:latin typeface="Calibri"/>
                        <a:ea typeface="Calibri"/>
                        <a:cs typeface="Times New Roman"/>
                      </a:endParaRPr>
                    </a:p>
                  </a:txBody>
                  <a:tcPr marL="68580" marR="68580" marT="0" marB="0"/>
                </a:tc>
              </a:tr>
              <a:tr h="492055">
                <a:tc>
                  <a:txBody>
                    <a:bodyPr/>
                    <a:lstStyle/>
                    <a:p>
                      <a:pPr algn="just">
                        <a:lnSpc>
                          <a:spcPct val="150000"/>
                        </a:lnSpc>
                        <a:spcAft>
                          <a:spcPts val="0"/>
                        </a:spcAft>
                      </a:pPr>
                      <a:r>
                        <a:rPr lang="es-ES" sz="1200">
                          <a:effectLst/>
                        </a:rPr>
                        <a:t>Computadora trabajo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18</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90</a:t>
                      </a:r>
                      <a:endParaRPr lang="es-ES" sz="1100">
                        <a:effectLst/>
                        <a:latin typeface="Calibri"/>
                        <a:ea typeface="Calibri"/>
                        <a:cs typeface="Times New Roman"/>
                      </a:endParaRPr>
                    </a:p>
                  </a:txBody>
                  <a:tcPr marL="68580" marR="68580" marT="0" marB="0"/>
                </a:tc>
              </a:tr>
              <a:tr h="492055">
                <a:tc>
                  <a:txBody>
                    <a:bodyPr/>
                    <a:lstStyle/>
                    <a:p>
                      <a:pPr algn="just">
                        <a:lnSpc>
                          <a:spcPct val="150000"/>
                        </a:lnSpc>
                        <a:spcAft>
                          <a:spcPts val="0"/>
                        </a:spcAft>
                      </a:pPr>
                      <a:r>
                        <a:rPr lang="es-ES" sz="1200">
                          <a:effectLst/>
                        </a:rPr>
                        <a:t>Ninguno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0</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0,0</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7155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068" y="274638"/>
            <a:ext cx="9721216" cy="1570186"/>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
            </a:r>
            <a:br>
              <a:rPr lang="es-ES" sz="2800" dirty="0" smtClean="0"/>
            </a:br>
            <a:r>
              <a:rPr lang="es-ES" sz="2800" dirty="0" smtClean="0"/>
              <a:t>Tabla </a:t>
            </a:r>
            <a:r>
              <a:rPr lang="es-ES" sz="2800" dirty="0"/>
              <a:t>3. Razones de los docentes por la que no tienen </a:t>
            </a:r>
            <a:r>
              <a:rPr lang="es-ES" sz="2800" dirty="0" smtClean="0"/>
              <a:t>un </a:t>
            </a:r>
            <a:r>
              <a:rPr lang="es-ES" sz="2800" dirty="0" smtClean="0"/>
              <a:t>curso </a:t>
            </a:r>
            <a:r>
              <a:rPr lang="es-ES" sz="2800" dirty="0"/>
              <a:t>montado en </a:t>
            </a:r>
            <a:r>
              <a:rPr lang="es-ES" sz="2800" dirty="0" err="1"/>
              <a:t>Moodle</a:t>
            </a:r>
            <a:r>
              <a:rPr lang="es-ES" sz="2800" dirty="0"/>
              <a:t/>
            </a:r>
            <a:br>
              <a:rPr lang="es-ES" sz="2800" dirty="0"/>
            </a:br>
            <a:r>
              <a:rPr lang="es-ES" sz="2800" dirty="0"/>
              <a:t>N=20</a:t>
            </a:r>
            <a:br>
              <a:rPr lang="es-ES" sz="2800" dirty="0"/>
            </a:br>
            <a:endParaRPr lang="es-ES"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04191098"/>
              </p:ext>
            </p:extLst>
          </p:nvPr>
        </p:nvGraphicFramePr>
        <p:xfrm>
          <a:off x="1296219" y="2564904"/>
          <a:ext cx="8568951" cy="3327949"/>
        </p:xfrm>
        <a:graphic>
          <a:graphicData uri="http://schemas.openxmlformats.org/drawingml/2006/table">
            <a:tbl>
              <a:tblPr firstRow="1" firstCol="1" bandRow="1">
                <a:tableStyleId>{5C22544A-7EE6-4342-B048-85BDC9FD1C3A}</a:tableStyleId>
              </a:tblPr>
              <a:tblGrid>
                <a:gridCol w="1971616"/>
                <a:gridCol w="909977"/>
                <a:gridCol w="1137471"/>
                <a:gridCol w="1137471"/>
                <a:gridCol w="1213303"/>
                <a:gridCol w="1061640"/>
                <a:gridCol w="1137473"/>
              </a:tblGrid>
              <a:tr h="187325">
                <a:tc rowSpan="2">
                  <a:txBody>
                    <a:bodyPr/>
                    <a:lstStyle/>
                    <a:p>
                      <a:pPr>
                        <a:lnSpc>
                          <a:spcPct val="115000"/>
                        </a:lnSpc>
                        <a:spcAft>
                          <a:spcPts val="0"/>
                        </a:spcAft>
                      </a:pPr>
                      <a:r>
                        <a:rPr lang="es-ES" sz="1100" dirty="0">
                          <a:effectLst/>
                        </a:rPr>
                        <a:t>Razones</a:t>
                      </a:r>
                      <a:endParaRPr lang="es-ES" sz="1100" dirty="0">
                        <a:effectLst/>
                        <a:latin typeface="Calibri"/>
                        <a:ea typeface="Calibri"/>
                        <a:cs typeface="Times New Roman"/>
                      </a:endParaRPr>
                    </a:p>
                  </a:txBody>
                  <a:tcPr marL="66637" marR="66637" marT="0" marB="0"/>
                </a:tc>
                <a:tc gridSpan="5">
                  <a:txBody>
                    <a:bodyPr/>
                    <a:lstStyle/>
                    <a:p>
                      <a:pPr>
                        <a:lnSpc>
                          <a:spcPct val="115000"/>
                        </a:lnSpc>
                        <a:spcAft>
                          <a:spcPts val="0"/>
                        </a:spcAft>
                      </a:pPr>
                      <a:r>
                        <a:rPr lang="es-ES" sz="1100" dirty="0">
                          <a:effectLst/>
                        </a:rPr>
                        <a:t>Rango de </a:t>
                      </a:r>
                      <a:r>
                        <a:rPr lang="es-ES" sz="1100" dirty="0" smtClean="0">
                          <a:effectLst/>
                        </a:rPr>
                        <a:t>edad</a:t>
                      </a:r>
                    </a:p>
                    <a:p>
                      <a:pPr>
                        <a:lnSpc>
                          <a:spcPct val="115000"/>
                        </a:lnSpc>
                        <a:spcAft>
                          <a:spcPts val="0"/>
                        </a:spcAft>
                      </a:pPr>
                      <a:endParaRPr lang="es-ES" sz="1100" dirty="0">
                        <a:effectLst/>
                        <a:latin typeface="Calibri"/>
                        <a:ea typeface="Calibri"/>
                        <a:cs typeface="Times New Roman"/>
                      </a:endParaRPr>
                    </a:p>
                  </a:txBody>
                  <a:tcPr marL="66637" marR="66637"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1100" dirty="0">
                          <a:effectLst/>
                        </a:rPr>
                        <a:t>Porciento</a:t>
                      </a:r>
                      <a:endParaRPr lang="es-ES" sz="1100" dirty="0">
                        <a:effectLst/>
                        <a:latin typeface="Calibri"/>
                        <a:ea typeface="Calibri"/>
                        <a:cs typeface="Times New Roman"/>
                      </a:endParaRPr>
                    </a:p>
                  </a:txBody>
                  <a:tcPr marL="66637" marR="66637" marT="0" marB="0"/>
                </a:tc>
              </a:tr>
              <a:tr h="187325">
                <a:tc vMerge="1">
                  <a:txBody>
                    <a:bodyPr/>
                    <a:lstStyle/>
                    <a:p>
                      <a:endParaRPr lang="es-ES"/>
                    </a:p>
                  </a:txBody>
                  <a:tcPr/>
                </a:tc>
                <a:tc>
                  <a:txBody>
                    <a:bodyPr/>
                    <a:lstStyle/>
                    <a:p>
                      <a:pPr>
                        <a:lnSpc>
                          <a:spcPct val="115000"/>
                        </a:lnSpc>
                        <a:spcAft>
                          <a:spcPts val="0"/>
                        </a:spcAft>
                      </a:pPr>
                      <a:r>
                        <a:rPr lang="es-ES" sz="1100" dirty="0" smtClean="0">
                          <a:effectLst/>
                        </a:rPr>
                        <a:t>20-30</a:t>
                      </a:r>
                    </a:p>
                    <a:p>
                      <a:pPr>
                        <a:lnSpc>
                          <a:spcPct val="115000"/>
                        </a:lnSpc>
                        <a:spcAft>
                          <a:spcPts val="0"/>
                        </a:spcAft>
                      </a:pPr>
                      <a:endParaRPr lang="es-ES" sz="1100" dirty="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31-40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41-50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51-60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+60</a:t>
                      </a:r>
                      <a:endParaRPr lang="es-ES" sz="1100">
                        <a:effectLst/>
                        <a:latin typeface="Calibri"/>
                        <a:ea typeface="Calibri"/>
                        <a:cs typeface="Times New Roman"/>
                      </a:endParaRPr>
                    </a:p>
                  </a:txBody>
                  <a:tcPr marL="66637" marR="66637" marT="0" marB="0"/>
                </a:tc>
                <a:tc vMerge="1">
                  <a:txBody>
                    <a:bodyPr/>
                    <a:lstStyle/>
                    <a:p>
                      <a:endParaRPr lang="es-ES"/>
                    </a:p>
                  </a:txBody>
                  <a:tcPr/>
                </a:tc>
              </a:tr>
              <a:tr h="561975">
                <a:tc>
                  <a:txBody>
                    <a:bodyPr/>
                    <a:lstStyle/>
                    <a:p>
                      <a:pPr>
                        <a:lnSpc>
                          <a:spcPct val="115000"/>
                        </a:lnSpc>
                        <a:spcAft>
                          <a:spcPts val="0"/>
                        </a:spcAft>
                      </a:pPr>
                      <a:r>
                        <a:rPr lang="es-ES" sz="1100">
                          <a:effectLst/>
                        </a:rPr>
                        <a:t>Falta de capacitación</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10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6</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100</a:t>
                      </a:r>
                      <a:endParaRPr lang="es-ES" sz="1100">
                        <a:effectLst/>
                        <a:latin typeface="Calibri"/>
                        <a:ea typeface="Calibri"/>
                        <a:cs typeface="Times New Roman"/>
                      </a:endParaRPr>
                    </a:p>
                  </a:txBody>
                  <a:tcPr marL="66637" marR="66637" marT="0" marB="0"/>
                </a:tc>
              </a:tr>
              <a:tr h="698686">
                <a:tc>
                  <a:txBody>
                    <a:bodyPr/>
                    <a:lstStyle/>
                    <a:p>
                      <a:pPr>
                        <a:lnSpc>
                          <a:spcPct val="115000"/>
                        </a:lnSpc>
                        <a:spcAft>
                          <a:spcPts val="0"/>
                        </a:spcAft>
                      </a:pPr>
                      <a:r>
                        <a:rPr lang="es-ES" sz="1100" dirty="0">
                          <a:effectLst/>
                        </a:rPr>
                        <a:t>Desconocimiento de las herramientas MOODLE</a:t>
                      </a:r>
                      <a:endParaRPr lang="es-ES" sz="1100" dirty="0">
                        <a:effectLst/>
                        <a:latin typeface="Calibri"/>
                        <a:ea typeface="Calibri"/>
                        <a:cs typeface="Times New Roman"/>
                      </a:endParaRPr>
                    </a:p>
                  </a:txBody>
                  <a:tcPr marL="66637" marR="66637" marT="0" marB="0"/>
                </a:tc>
                <a:tc>
                  <a:txBody>
                    <a:bodyPr/>
                    <a:lstStyle/>
                    <a:p>
                      <a:pPr>
                        <a:lnSpc>
                          <a:spcPct val="115000"/>
                        </a:lnSpc>
                        <a:spcAft>
                          <a:spcPts val="0"/>
                        </a:spcAft>
                      </a:pPr>
                      <a:r>
                        <a:rPr lang="es-ES" sz="1100" dirty="0">
                          <a:effectLst/>
                        </a:rPr>
                        <a:t>0</a:t>
                      </a:r>
                      <a:endParaRPr lang="es-ES" sz="1100" dirty="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10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6</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100</a:t>
                      </a:r>
                      <a:endParaRPr lang="es-ES" sz="1100">
                        <a:effectLst/>
                        <a:latin typeface="Calibri"/>
                        <a:ea typeface="Calibri"/>
                        <a:cs typeface="Times New Roman"/>
                      </a:endParaRPr>
                    </a:p>
                  </a:txBody>
                  <a:tcPr marL="66637" marR="66637" marT="0" marB="0"/>
                </a:tc>
              </a:tr>
              <a:tr h="576064">
                <a:tc>
                  <a:txBody>
                    <a:bodyPr/>
                    <a:lstStyle/>
                    <a:p>
                      <a:pPr>
                        <a:lnSpc>
                          <a:spcPct val="115000"/>
                        </a:lnSpc>
                        <a:spcAft>
                          <a:spcPts val="0"/>
                        </a:spcAft>
                      </a:pPr>
                      <a:r>
                        <a:rPr lang="es-ES" sz="1100">
                          <a:effectLst/>
                        </a:rPr>
                        <a:t>Falta de tiempo para recibir capacitación</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dirty="0">
                          <a:effectLst/>
                        </a:rPr>
                        <a:t>0</a:t>
                      </a:r>
                      <a:endParaRPr lang="es-ES" sz="1100" dirty="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30</a:t>
                      </a:r>
                      <a:endParaRPr lang="es-ES" sz="1100">
                        <a:effectLst/>
                        <a:latin typeface="Calibri"/>
                        <a:ea typeface="Calibri"/>
                        <a:cs typeface="Times New Roman"/>
                      </a:endParaRPr>
                    </a:p>
                  </a:txBody>
                  <a:tcPr marL="66637" marR="66637" marT="0" marB="0"/>
                </a:tc>
              </a:tr>
              <a:tr h="720080">
                <a:tc>
                  <a:txBody>
                    <a:bodyPr/>
                    <a:lstStyle/>
                    <a:p>
                      <a:pPr>
                        <a:lnSpc>
                          <a:spcPct val="115000"/>
                        </a:lnSpc>
                        <a:spcAft>
                          <a:spcPts val="0"/>
                        </a:spcAft>
                      </a:pPr>
                      <a:r>
                        <a:rPr lang="es-ES" sz="1100" dirty="0">
                          <a:effectLst/>
                        </a:rPr>
                        <a:t>Falta de asesoría sobre herramientas MOODLE</a:t>
                      </a:r>
                      <a:endParaRPr lang="es-ES" sz="1100" dirty="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0</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9</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a:effectLst/>
                        </a:rPr>
                        <a:t>2</a:t>
                      </a:r>
                      <a:endParaRPr lang="es-ES" sz="1100">
                        <a:effectLst/>
                        <a:latin typeface="Calibri"/>
                        <a:ea typeface="Calibri"/>
                        <a:cs typeface="Times New Roman"/>
                      </a:endParaRPr>
                    </a:p>
                  </a:txBody>
                  <a:tcPr marL="66637" marR="66637" marT="0" marB="0"/>
                </a:tc>
                <a:tc>
                  <a:txBody>
                    <a:bodyPr/>
                    <a:lstStyle/>
                    <a:p>
                      <a:pPr>
                        <a:lnSpc>
                          <a:spcPct val="115000"/>
                        </a:lnSpc>
                        <a:spcAft>
                          <a:spcPts val="0"/>
                        </a:spcAft>
                      </a:pPr>
                      <a:r>
                        <a:rPr lang="es-ES" sz="1100" dirty="0">
                          <a:effectLst/>
                        </a:rPr>
                        <a:t>75</a:t>
                      </a:r>
                      <a:endParaRPr lang="es-ES" sz="1100" dirty="0">
                        <a:effectLst/>
                        <a:latin typeface="Calibri"/>
                        <a:ea typeface="Calibri"/>
                        <a:cs typeface="Times New Roman"/>
                      </a:endParaRPr>
                    </a:p>
                  </a:txBody>
                  <a:tcPr marL="66637" marR="66637" marT="0" marB="0"/>
                </a:tc>
              </a:tr>
            </a:tbl>
          </a:graphicData>
        </a:graphic>
      </p:graphicFrame>
    </p:spTree>
    <p:extLst>
      <p:ext uri="{BB962C8B-B14F-4D97-AF65-F5344CB8AC3E}">
        <p14:creationId xmlns:p14="http://schemas.microsoft.com/office/powerpoint/2010/main" val="426672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t>Resultados obtenidos</a:t>
            </a:r>
            <a:endParaRPr lang="es-ES" dirty="0"/>
          </a:p>
        </p:txBody>
      </p:sp>
      <p:sp>
        <p:nvSpPr>
          <p:cNvPr id="3" name="2 Marcador de contenido"/>
          <p:cNvSpPr>
            <a:spLocks noGrp="1"/>
          </p:cNvSpPr>
          <p:nvPr>
            <p:ph idx="1"/>
          </p:nvPr>
        </p:nvSpPr>
        <p:spPr>
          <a:xfrm>
            <a:off x="540068" y="1484784"/>
            <a:ext cx="9721216" cy="5112568"/>
          </a:xfrm>
        </p:spPr>
        <p:txBody>
          <a:bodyPr>
            <a:noAutofit/>
          </a:bodyPr>
          <a:lstStyle/>
          <a:p>
            <a:pPr algn="just">
              <a:buFont typeface="Wingdings" pitchFamily="2" charset="2"/>
              <a:buChar char="Ø"/>
            </a:pPr>
            <a:r>
              <a:rPr lang="es-ES" sz="2800" dirty="0" smtClean="0">
                <a:solidFill>
                  <a:srgbClr val="002060"/>
                </a:solidFill>
              </a:rPr>
              <a:t>Categoría docente predominante: asistente</a:t>
            </a:r>
          </a:p>
          <a:p>
            <a:pPr algn="just">
              <a:buFont typeface="Wingdings" pitchFamily="2" charset="2"/>
              <a:buChar char="Ø"/>
            </a:pPr>
            <a:r>
              <a:rPr lang="es-ES" sz="2800" dirty="0" smtClean="0">
                <a:solidFill>
                  <a:srgbClr val="002060"/>
                </a:solidFill>
              </a:rPr>
              <a:t>Rango de edad: 31-40</a:t>
            </a:r>
          </a:p>
          <a:p>
            <a:pPr algn="just">
              <a:buFont typeface="Wingdings" pitchFamily="2" charset="2"/>
              <a:buChar char="Ø"/>
            </a:pPr>
            <a:r>
              <a:rPr lang="es-ES" sz="2800" dirty="0" smtClean="0">
                <a:solidFill>
                  <a:srgbClr val="002060"/>
                </a:solidFill>
              </a:rPr>
              <a:t>Años de experiencia en la docencia: </a:t>
            </a:r>
            <a:r>
              <a:rPr lang="es-ES" sz="2800" dirty="0">
                <a:solidFill>
                  <a:srgbClr val="002060"/>
                </a:solidFill>
              </a:rPr>
              <a:t>e</a:t>
            </a:r>
            <a:r>
              <a:rPr lang="es-ES" sz="2800" dirty="0" smtClean="0">
                <a:solidFill>
                  <a:srgbClr val="002060"/>
                </a:solidFill>
              </a:rPr>
              <a:t>ntre 16 y 20 años</a:t>
            </a:r>
          </a:p>
          <a:p>
            <a:pPr algn="just">
              <a:buFont typeface="Wingdings" pitchFamily="2" charset="2"/>
              <a:buChar char="Ø"/>
            </a:pPr>
            <a:r>
              <a:rPr lang="es-ES" sz="2800" dirty="0" err="1" smtClean="0">
                <a:solidFill>
                  <a:srgbClr val="002060"/>
                </a:solidFill>
              </a:rPr>
              <a:t>Disponiblidad</a:t>
            </a:r>
            <a:r>
              <a:rPr lang="es-ES" sz="2800" dirty="0" smtClean="0">
                <a:solidFill>
                  <a:srgbClr val="002060"/>
                </a:solidFill>
              </a:rPr>
              <a:t> TIC: Todos cuentan con dispositivos, algunos con más de uno</a:t>
            </a:r>
          </a:p>
          <a:p>
            <a:pPr marL="0" indent="0" algn="just">
              <a:buNone/>
            </a:pPr>
            <a:r>
              <a:rPr lang="es-ES" sz="2800" dirty="0" smtClean="0">
                <a:solidFill>
                  <a:srgbClr val="002060"/>
                </a:solidFill>
              </a:rPr>
              <a:t>Las razones principales por la que los docentes no tienen montado cursos virtuales son:  Falta de capacitación y desconocimiento de las herramientas de la plataforma </a:t>
            </a:r>
            <a:r>
              <a:rPr lang="es-ES" sz="2800" dirty="0" err="1" smtClean="0">
                <a:solidFill>
                  <a:srgbClr val="002060"/>
                </a:solidFill>
              </a:rPr>
              <a:t>Moodle</a:t>
            </a:r>
            <a:r>
              <a:rPr lang="es-ES" sz="2800" dirty="0" smtClean="0">
                <a:solidFill>
                  <a:srgbClr val="002060"/>
                </a:solidFill>
              </a:rPr>
              <a:t>, según el 100% de los encuestados. El 75% refiere falta de asesoría sobre estas herramientas y solo el 30% manifiesta falta de tiempo.</a:t>
            </a:r>
            <a:endParaRPr lang="es-ES" sz="2800"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51684" y="6248400"/>
            <a:ext cx="609600" cy="609600"/>
          </a:xfrm>
          <a:prstGeom prst="rect">
            <a:avLst/>
          </a:prstGeom>
        </p:spPr>
      </p:pic>
    </p:spTree>
    <p:extLst>
      <p:ext uri="{BB962C8B-B14F-4D97-AF65-F5344CB8AC3E}">
        <p14:creationId xmlns:p14="http://schemas.microsoft.com/office/powerpoint/2010/main" val="2573773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2060"/>
                </a:solidFill>
              </a:rPr>
              <a:t>Análisis de los resultados</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10000"/>
          </a:bodyPr>
          <a:lstStyle/>
          <a:p>
            <a:pPr algn="just">
              <a:buFont typeface="Wingdings" pitchFamily="2" charset="2"/>
              <a:buChar char="Ø"/>
            </a:pPr>
            <a:r>
              <a:rPr lang="es-ES" dirty="0" smtClean="0">
                <a:solidFill>
                  <a:srgbClr val="002060"/>
                </a:solidFill>
              </a:rPr>
              <a:t>Escaso conocimiento de todas las actividades docentes que se pueden desarrollar con el empleo de los entornos virtuales de enseñanza aprendizaje</a:t>
            </a:r>
          </a:p>
          <a:p>
            <a:pPr algn="just">
              <a:buFont typeface="Wingdings" pitchFamily="2" charset="2"/>
              <a:buChar char="Ø"/>
            </a:pPr>
            <a:r>
              <a:rPr lang="es-ES" dirty="0" smtClean="0">
                <a:solidFill>
                  <a:srgbClr val="002060"/>
                </a:solidFill>
              </a:rPr>
              <a:t>Desaprovechamiento de los recursos educativos disponibles en el aula virtual de la red telemática de salud </a:t>
            </a:r>
            <a:r>
              <a:rPr lang="es-ES" dirty="0" err="1" smtClean="0">
                <a:solidFill>
                  <a:srgbClr val="002060"/>
                </a:solidFill>
              </a:rPr>
              <a:t>Infomed</a:t>
            </a:r>
            <a:r>
              <a:rPr lang="es-ES" dirty="0" smtClean="0">
                <a:solidFill>
                  <a:srgbClr val="002060"/>
                </a:solidFill>
              </a:rPr>
              <a:t>. </a:t>
            </a:r>
          </a:p>
          <a:p>
            <a:pPr algn="just">
              <a:buFont typeface="Wingdings" pitchFamily="2" charset="2"/>
              <a:buChar char="Ø"/>
            </a:pPr>
            <a:r>
              <a:rPr lang="es-ES" dirty="0" smtClean="0">
                <a:solidFill>
                  <a:srgbClr val="002060"/>
                </a:solidFill>
              </a:rPr>
              <a:t>No identifican el potencial que brindan estos entornos para la gestión y organización docente, así como para la planificación y evaluación de contenidos con rigor científico.</a:t>
            </a:r>
            <a:endParaRPr lang="es-ES" dirty="0">
              <a:solidFill>
                <a:srgbClr val="002060"/>
              </a:solidFill>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56484" y="6130357"/>
            <a:ext cx="609600" cy="609600"/>
          </a:xfrm>
          <a:prstGeom prst="rect">
            <a:avLst/>
          </a:prstGeom>
        </p:spPr>
      </p:pic>
    </p:spTree>
    <p:extLst>
      <p:ext uri="{BB962C8B-B14F-4D97-AF65-F5344CB8AC3E}">
        <p14:creationId xmlns:p14="http://schemas.microsoft.com/office/powerpoint/2010/main" val="3157563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687</Words>
  <Application>Microsoft Office PowerPoint</Application>
  <PresentationFormat>Personalizado</PresentationFormat>
  <Paragraphs>152</Paragraphs>
  <Slides>11</Slides>
  <Notes>0</Notes>
  <HiddenSlides>0</HiddenSlides>
  <MMClips>8</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Times New Roman</vt:lpstr>
      <vt:lpstr>Wingdings</vt:lpstr>
      <vt:lpstr>Tema de Office</vt:lpstr>
      <vt:lpstr>UTILIZACIÓN DE ENTORNOS VIRTUALES DE ENSEÑANZA-APRENDIZAJE POR LOS DOCENTES DE LA FACULTAD ENRIQUE CABRERA </vt:lpstr>
      <vt:lpstr>Objetivo</vt:lpstr>
      <vt:lpstr>Universo de estudio</vt:lpstr>
      <vt:lpstr>Muestra</vt:lpstr>
      <vt:lpstr> Tabla 1. Distribución de profesores por categoría docente, grupo de edad y años de experiencia en la docencia. N=20 </vt:lpstr>
      <vt:lpstr> Tabla 2. Disponibilidad de equipos tecnológicos por docentes N=20 </vt:lpstr>
      <vt:lpstr> Tabla 3. Razones de los docentes por la que no tienen un curso montado en Moodle N=20 </vt:lpstr>
      <vt:lpstr>Resultados obtenidos</vt:lpstr>
      <vt:lpstr>Análisis de los resultados</vt:lpstr>
      <vt:lpstr>Discusión</vt:lpstr>
      <vt:lpstr>Conclusión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UTILIZACIÓN DE ENTORNOS VIRTUALES DE ENSEÑANZA-APRENDIZAJE POR LOS DOCENTES DE LA FACULTAD ENRIQUE CABRERA</dc:title>
  <dc:creator>Vilma Alvarez Benitez</dc:creator>
  <cp:lastModifiedBy>Dell</cp:lastModifiedBy>
  <cp:revision>13</cp:revision>
  <dcterms:created xsi:type="dcterms:W3CDTF">2022-01-17T15:11:45Z</dcterms:created>
  <dcterms:modified xsi:type="dcterms:W3CDTF">2013-07-16T08:09:11Z</dcterms:modified>
</cp:coreProperties>
</file>