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46F890A9-2807-4EBB-B81D-B2AA78EC7F39}" styleName="Estilo oscuro 2 - Énfasis 5/Énfasis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Estilo oscuro 2 - Énfasis 1/Énfasis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Estilo oscuro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5A111915-BE36-4E01-A7E5-04B1672EAD32}" styleName="Estilo claro 2 - Acento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20" d="100"/>
          <a:sy n="20" d="100"/>
        </p:scale>
        <p:origin x="2238" y="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1/24/2022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 y="0"/>
            <a:ext cx="21959888" cy="61505432"/>
          </a:xfrm>
          <a:prstGeom prst="rect">
            <a:avLst/>
          </a:prstGeom>
        </p:spPr>
      </p:pic>
      <p:sp>
        <p:nvSpPr>
          <p:cNvPr id="2" name="Título 1"/>
          <p:cNvSpPr>
            <a:spLocks noGrp="1"/>
          </p:cNvSpPr>
          <p:nvPr>
            <p:ph type="ctrTitle"/>
          </p:nvPr>
        </p:nvSpPr>
        <p:spPr>
          <a:xfrm>
            <a:off x="1290180" y="8461193"/>
            <a:ext cx="19735379" cy="1276538"/>
          </a:xfrm>
        </p:spPr>
        <p:txBody>
          <a:bodyPr>
            <a:normAutofit fontScale="90000"/>
          </a:bodyPr>
          <a:lstStyle/>
          <a:p>
            <a:r>
              <a:rPr lang="es-ES" sz="6600" b="1" dirty="0"/>
              <a:t>IX Taller Internacional “La Virtualización en la Educación Superior”</a:t>
            </a:r>
            <a:endParaRPr lang="en-US" sz="6600" b="1" dirty="0"/>
          </a:p>
        </p:txBody>
      </p:sp>
      <p:sp>
        <p:nvSpPr>
          <p:cNvPr id="3" name="Subtítulo 2"/>
          <p:cNvSpPr>
            <a:spLocks noGrp="1"/>
          </p:cNvSpPr>
          <p:nvPr>
            <p:ph type="subTitle" idx="1"/>
          </p:nvPr>
        </p:nvSpPr>
        <p:spPr>
          <a:xfrm>
            <a:off x="1668324" y="14543376"/>
            <a:ext cx="18665905" cy="854419"/>
          </a:xfrm>
        </p:spPr>
        <p:txBody>
          <a:bodyPr>
            <a:noAutofit/>
          </a:bodyPr>
          <a:lstStyle/>
          <a:p>
            <a:pPr algn="l"/>
            <a:r>
              <a:rPr lang="es-ES" sz="4400" dirty="0"/>
              <a:t> Proponer una estrategia de capacitación para el mejoramiento de la actividad profesional en el uso de los dispositivos móviles para los funcionarios del CC-PCC</a:t>
            </a:r>
            <a:endParaRPr lang="en-US" sz="4400" dirty="0"/>
          </a:p>
        </p:txBody>
      </p:sp>
      <p:sp>
        <p:nvSpPr>
          <p:cNvPr id="28" name="Título 1"/>
          <p:cNvSpPr txBox="1">
            <a:spLocks/>
          </p:cNvSpPr>
          <p:nvPr/>
        </p:nvSpPr>
        <p:spPr>
          <a:xfrm>
            <a:off x="2118893" y="9896656"/>
            <a:ext cx="17722096" cy="1114206"/>
          </a:xfrm>
          <a:prstGeom prst="rect">
            <a:avLst/>
          </a:prstGeom>
        </p:spPr>
        <p:txBody>
          <a:bodyPr vert="horz" lIns="91440" tIns="45720" rIns="91440" bIns="45720" rtlCol="0" anchor="b">
            <a:normAutofit fontScale="925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ES" sz="4800" b="1" dirty="0"/>
              <a:t> LOS FUNCIONARIOS DEL CC-PCC EN EL USO DE LOS DISPOSITIVOS MÓVILES. </a:t>
            </a:r>
            <a:endParaRPr lang="en-US" sz="4800" b="1" dirty="0"/>
          </a:p>
        </p:txBody>
      </p:sp>
      <p:sp>
        <p:nvSpPr>
          <p:cNvPr id="29" name="Text Placeholder 37">
            <a:extLst>
              <a:ext uri="{FF2B5EF4-FFF2-40B4-BE49-F238E27FC236}">
                <a16:creationId xmlns="" xmlns:a16="http://schemas.microsoft.com/office/drawing/2014/main" id="{0F56D88A-4B12-0F47-8D8A-2F1828CAE02A}"/>
              </a:ext>
            </a:extLst>
          </p:cNvPr>
          <p:cNvSpPr txBox="1">
            <a:spLocks/>
          </p:cNvSpPr>
          <p:nvPr/>
        </p:nvSpPr>
        <p:spPr>
          <a:xfrm>
            <a:off x="2473983" y="11706658"/>
            <a:ext cx="17602959" cy="963788"/>
          </a:xfrm>
          <a:prstGeom prst="rect">
            <a:avLst/>
          </a:prstGeom>
        </p:spPr>
        <p:txBody>
          <a:bodyPr vert="horz" lIns="91440" tIns="45720" rIns="91440" bIns="45720" rtlCol="0" anchor="b">
            <a:noAutofit/>
          </a:bodyPr>
          <a:lstStyle>
            <a:defPPr>
              <a:defRPr lang="en-US"/>
            </a:defPPr>
            <a:lvl1pPr algn="ctr" defTabSz="2196023">
              <a:lnSpc>
                <a:spcPct val="90000"/>
              </a:lnSpc>
              <a:spcBef>
                <a:spcPct val="0"/>
              </a:spcBef>
              <a:buNone/>
              <a:defRPr sz="4800" b="1">
                <a:latin typeface="+mj-lt"/>
                <a:ea typeface="+mj-ea"/>
                <a:cs typeface="+mj-cs"/>
              </a:defRPr>
            </a:lvl1pPr>
          </a:lstStyle>
          <a:p>
            <a:r>
              <a:rPr lang="en-US" sz="4400" dirty="0" err="1"/>
              <a:t>Dennys</a:t>
            </a:r>
            <a:r>
              <a:rPr lang="en-US" sz="4400" dirty="0"/>
              <a:t> L. Alvarez Medina, CC-PCC; Mercedes F. Medina </a:t>
            </a:r>
            <a:r>
              <a:rPr lang="en-US" sz="4400" dirty="0" err="1"/>
              <a:t>Ocampo</a:t>
            </a:r>
            <a:r>
              <a:rPr lang="en-US" sz="4400" dirty="0"/>
              <a:t>, MES; </a:t>
            </a:r>
            <a:r>
              <a:rPr lang="en-US" sz="4400" dirty="0" err="1"/>
              <a:t>Zeidy</a:t>
            </a:r>
            <a:r>
              <a:rPr lang="en-US" sz="4400" dirty="0"/>
              <a:t> </a:t>
            </a:r>
            <a:r>
              <a:rPr lang="en-US" sz="4400" dirty="0" err="1"/>
              <a:t>López</a:t>
            </a:r>
            <a:r>
              <a:rPr lang="en-US" sz="4400" dirty="0"/>
              <a:t> Collazo, CUJAE</a:t>
            </a:r>
            <a:endParaRPr lang="en-US" sz="4400" dirty="0"/>
          </a:p>
        </p:txBody>
      </p:sp>
      <p:sp>
        <p:nvSpPr>
          <p:cNvPr id="40" name="Rectángulo 39"/>
          <p:cNvSpPr/>
          <p:nvPr/>
        </p:nvSpPr>
        <p:spPr>
          <a:xfrm>
            <a:off x="1408724" y="14080375"/>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2" name="Rectángulo 41"/>
          <p:cNvSpPr/>
          <p:nvPr/>
        </p:nvSpPr>
        <p:spPr>
          <a:xfrm>
            <a:off x="1290180" y="17272314"/>
            <a:ext cx="19131795" cy="2251466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 Placeholder 28">
            <a:extLst>
              <a:ext uri="{FF2B5EF4-FFF2-40B4-BE49-F238E27FC236}">
                <a16:creationId xmlns="" xmlns:a16="http://schemas.microsoft.com/office/drawing/2014/main" id="{FCB797DF-A438-244B-B34C-CCF348A4370E}"/>
              </a:ext>
            </a:extLst>
          </p:cNvPr>
          <p:cNvSpPr txBox="1">
            <a:spLocks/>
          </p:cNvSpPr>
          <p:nvPr/>
        </p:nvSpPr>
        <p:spPr>
          <a:xfrm>
            <a:off x="5868705" y="1620215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chemeClr val="tx1"/>
                </a:solidFill>
              </a:rPr>
              <a:t>2. DESARROLLO</a:t>
            </a:r>
          </a:p>
        </p:txBody>
      </p:sp>
      <p:sp>
        <p:nvSpPr>
          <p:cNvPr id="52" name="Text Placeholder 28">
            <a:extLst>
              <a:ext uri="{FF2B5EF4-FFF2-40B4-BE49-F238E27FC236}">
                <a16:creationId xmlns="" xmlns:a16="http://schemas.microsoft.com/office/drawing/2014/main" id="{FCB797DF-A438-244B-B34C-CCF348A4370E}"/>
              </a:ext>
            </a:extLst>
          </p:cNvPr>
          <p:cNvSpPr txBox="1">
            <a:spLocks/>
          </p:cNvSpPr>
          <p:nvPr/>
        </p:nvSpPr>
        <p:spPr>
          <a:xfrm>
            <a:off x="5809136" y="13030825"/>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b="1" dirty="0">
                <a:solidFill>
                  <a:schemeClr val="tx1"/>
                </a:solidFill>
              </a:rPr>
              <a:t>1. INTRODUCCION (OBJETIVOS)</a:t>
            </a:r>
          </a:p>
        </p:txBody>
      </p:sp>
      <p:pic>
        <p:nvPicPr>
          <p:cNvPr id="4" name="Imagen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82942" y="17676544"/>
            <a:ext cx="18194000" cy="10185025"/>
          </a:xfrm>
          <a:prstGeom prst="rect">
            <a:avLst/>
          </a:prstGeom>
        </p:spPr>
      </p:pic>
      <p:graphicFrame>
        <p:nvGraphicFramePr>
          <p:cNvPr id="22" name="3 Objeto"/>
          <p:cNvGraphicFramePr>
            <a:graphicFrameLocks noChangeAspect="1"/>
          </p:cNvGraphicFramePr>
          <p:nvPr>
            <p:extLst>
              <p:ext uri="{D42A27DB-BD31-4B8C-83A1-F6EECF244321}">
                <p14:modId xmlns:p14="http://schemas.microsoft.com/office/powerpoint/2010/main" val="4055825455"/>
              </p:ext>
            </p:extLst>
          </p:nvPr>
        </p:nvGraphicFramePr>
        <p:xfrm>
          <a:off x="3707940" y="27335757"/>
          <a:ext cx="13171389" cy="7259924"/>
        </p:xfrm>
        <a:graphic>
          <a:graphicData uri="http://schemas.openxmlformats.org/presentationml/2006/ole">
            <mc:AlternateContent xmlns:mc="http://schemas.openxmlformats.org/markup-compatibility/2006">
              <mc:Choice xmlns:v="urn:schemas-microsoft-com:vml" Requires="v">
                <p:oleObj spid="_x0000_s1029" name="Worksheet" r:id="rId5" imgW="5324484" imgH="3257550" progId="Excel.Sheet.8">
                  <p:embed/>
                </p:oleObj>
              </mc:Choice>
              <mc:Fallback>
                <p:oleObj name="Worksheet" r:id="rId5" imgW="5324484" imgH="3257550" progId="Excel.Sheet.8">
                  <p:embed/>
                  <p:pic>
                    <p:nvPicPr>
                      <p:cNvPr id="0" name=""/>
                      <p:cNvPicPr>
                        <a:picLocks noChangeAspect="1" noChangeArrowheads="1"/>
                      </p:cNvPicPr>
                      <p:nvPr/>
                    </p:nvPicPr>
                    <p:blipFill>
                      <a:blip r:embed="rId6"/>
                      <a:srcRect l="-1141" t="-3574" b="-14780"/>
                      <a:stretch>
                        <a:fillRect/>
                      </a:stretch>
                    </p:blipFill>
                    <p:spPr bwMode="auto">
                      <a:xfrm>
                        <a:off x="3707940" y="27335757"/>
                        <a:ext cx="13171389" cy="7259924"/>
                      </a:xfrm>
                      <a:prstGeom prst="rect">
                        <a:avLst/>
                      </a:prstGeom>
                      <a:noFill/>
                      <a:extLst/>
                    </p:spPr>
                  </p:pic>
                </p:oleObj>
              </mc:Fallback>
            </mc:AlternateContent>
          </a:graphicData>
        </a:graphic>
      </p:graphicFrame>
      <p:graphicFrame>
        <p:nvGraphicFramePr>
          <p:cNvPr id="23" name="13 Tabla"/>
          <p:cNvGraphicFramePr>
            <a:graphicFrameLocks noGrp="1"/>
          </p:cNvGraphicFramePr>
          <p:nvPr>
            <p:extLst>
              <p:ext uri="{D42A27DB-BD31-4B8C-83A1-F6EECF244321}">
                <p14:modId xmlns:p14="http://schemas.microsoft.com/office/powerpoint/2010/main" val="3023160543"/>
              </p:ext>
            </p:extLst>
          </p:nvPr>
        </p:nvGraphicFramePr>
        <p:xfrm>
          <a:off x="3392671" y="33289052"/>
          <a:ext cx="14580059" cy="5738059"/>
        </p:xfrm>
        <a:graphic>
          <a:graphicData uri="http://schemas.openxmlformats.org/drawingml/2006/table">
            <a:tbl>
              <a:tblPr firstRow="1" firstCol="1" lastRow="1" lastCol="1" bandRow="1" bandCol="1">
                <a:tableStyleId>{5A111915-BE36-4E01-A7E5-04B1672EAD32}</a:tableStyleId>
              </a:tblPr>
              <a:tblGrid>
                <a:gridCol w="4991372">
                  <a:extLst>
                    <a:ext uri="{9D8B030D-6E8A-4147-A177-3AD203B41FA5}">
                      <a16:colId xmlns:a16="http://schemas.microsoft.com/office/drawing/2014/main" xmlns="" val="20000"/>
                    </a:ext>
                  </a:extLst>
                </a:gridCol>
                <a:gridCol w="5385427">
                  <a:extLst>
                    <a:ext uri="{9D8B030D-6E8A-4147-A177-3AD203B41FA5}">
                      <a16:colId xmlns:a16="http://schemas.microsoft.com/office/drawing/2014/main" xmlns="" val="20002"/>
                    </a:ext>
                  </a:extLst>
                </a:gridCol>
                <a:gridCol w="4203260">
                  <a:extLst>
                    <a:ext uri="{9D8B030D-6E8A-4147-A177-3AD203B41FA5}">
                      <a16:colId xmlns:a16="http://schemas.microsoft.com/office/drawing/2014/main" xmlns="" val="20004"/>
                    </a:ext>
                  </a:extLst>
                </a:gridCol>
              </a:tblGrid>
              <a:tr h="707430">
                <a:tc rowSpan="2">
                  <a:txBody>
                    <a:bodyPr/>
                    <a:lstStyle/>
                    <a:p>
                      <a:pPr algn="ctr">
                        <a:lnSpc>
                          <a:spcPct val="150000"/>
                        </a:lnSpc>
                        <a:spcAft>
                          <a:spcPts val="1000"/>
                        </a:spcAft>
                      </a:pPr>
                      <a:r>
                        <a:rPr lang="es-ES" sz="2800" dirty="0">
                          <a:effectLst/>
                        </a:rPr>
                        <a:t>Categorías</a:t>
                      </a:r>
                      <a:endParaRPr lang="es-EC" sz="2800" dirty="0">
                        <a:effectLst/>
                        <a:latin typeface="Calibri"/>
                        <a:ea typeface="Times New Roman"/>
                        <a:cs typeface="Times New Roman"/>
                      </a:endParaRPr>
                    </a:p>
                  </a:txBody>
                  <a:tcPr marL="68580" marR="68580" marT="0" marB="0"/>
                </a:tc>
                <a:tc>
                  <a:txBody>
                    <a:bodyPr/>
                    <a:lstStyle/>
                    <a:p>
                      <a:pPr algn="l">
                        <a:lnSpc>
                          <a:spcPct val="150000"/>
                        </a:lnSpc>
                        <a:spcAft>
                          <a:spcPts val="1000"/>
                        </a:spcAft>
                      </a:pPr>
                      <a:r>
                        <a:rPr lang="es-ES" sz="2800" kern="1200" dirty="0">
                          <a:effectLst/>
                        </a:rPr>
                        <a:t>Prueba de </a:t>
                      </a:r>
                      <a:r>
                        <a:rPr lang="es-ES" sz="2800" kern="1200" dirty="0" smtClean="0">
                          <a:effectLst/>
                        </a:rPr>
                        <a:t>DAP </a:t>
                      </a:r>
                      <a:r>
                        <a:rPr lang="es-ES" sz="2800" kern="1200" dirty="0">
                          <a:effectLst/>
                        </a:rPr>
                        <a:t>Entrada</a:t>
                      </a:r>
                      <a:endParaRPr lang="es-EC" sz="2800" b="1" kern="1200" dirty="0">
                        <a:solidFill>
                          <a:schemeClr val="lt1"/>
                        </a:solidFill>
                        <a:effectLst/>
                        <a:latin typeface="+mn-lt"/>
                        <a:ea typeface="+mn-ea"/>
                        <a:cs typeface="+mn-cs"/>
                      </a:endParaRPr>
                    </a:p>
                  </a:txBody>
                  <a:tcPr marL="68580" marR="68580" marT="0" marB="0"/>
                </a:tc>
                <a:tc>
                  <a:txBody>
                    <a:bodyPr/>
                    <a:lstStyle/>
                    <a:p>
                      <a:pPr algn="l">
                        <a:lnSpc>
                          <a:spcPct val="150000"/>
                        </a:lnSpc>
                        <a:spcAft>
                          <a:spcPts val="1000"/>
                        </a:spcAft>
                      </a:pPr>
                      <a:r>
                        <a:rPr lang="es-ES" sz="2800" dirty="0">
                          <a:effectLst/>
                        </a:rPr>
                        <a:t>Prueba de </a:t>
                      </a:r>
                      <a:r>
                        <a:rPr lang="es-ES" sz="2800" dirty="0" smtClean="0">
                          <a:effectLst/>
                        </a:rPr>
                        <a:t>DAP Salida</a:t>
                      </a:r>
                      <a:endParaRPr lang="es-EC" sz="2800" dirty="0">
                        <a:effectLst/>
                        <a:latin typeface="Calibri"/>
                        <a:ea typeface="Times New Roman"/>
                        <a:cs typeface="Times New Roman"/>
                      </a:endParaRPr>
                    </a:p>
                  </a:txBody>
                  <a:tcPr marL="68580" marR="68580" marT="0" marB="0"/>
                </a:tc>
                <a:extLst>
                  <a:ext uri="{0D108BD9-81ED-4DB2-BD59-A6C34878D82A}">
                    <a16:rowId xmlns:a16="http://schemas.microsoft.com/office/drawing/2014/main" xmlns="" val="10000"/>
                  </a:ext>
                </a:extLst>
              </a:tr>
              <a:tr h="788990">
                <a:tc vMerge="1">
                  <a:txBody>
                    <a:bodyPr/>
                    <a:lstStyle/>
                    <a:p>
                      <a:endParaRPr lang="es-EC"/>
                    </a:p>
                  </a:txBody>
                  <a:tcPr/>
                </a:tc>
                <a:tc>
                  <a:txBody>
                    <a:bodyPr/>
                    <a:lstStyle/>
                    <a:p>
                      <a:pPr algn="ctr">
                        <a:lnSpc>
                          <a:spcPct val="150000"/>
                        </a:lnSpc>
                        <a:spcAft>
                          <a:spcPts val="1000"/>
                        </a:spcAft>
                      </a:pPr>
                      <a:r>
                        <a:rPr lang="es-ES" sz="2800" dirty="0" smtClean="0">
                          <a:effectLst/>
                        </a:rPr>
                        <a:t>   %</a:t>
                      </a:r>
                      <a:endParaRPr lang="es-EC" sz="2800" b="1" dirty="0">
                        <a:solidFill>
                          <a:schemeClr val="bg1"/>
                        </a:solidFill>
                        <a:effectLst/>
                        <a:latin typeface="Calibri"/>
                        <a:ea typeface="Times New Roman"/>
                        <a:cs typeface="Times New Roman"/>
                      </a:endParaRPr>
                    </a:p>
                  </a:txBody>
                  <a:tcPr marL="68580" marR="68580" marT="0" marB="0"/>
                </a:tc>
                <a:tc>
                  <a:txBody>
                    <a:bodyPr/>
                    <a:lstStyle/>
                    <a:p>
                      <a:pPr algn="ctr">
                        <a:lnSpc>
                          <a:spcPct val="150000"/>
                        </a:lnSpc>
                        <a:spcAft>
                          <a:spcPts val="1000"/>
                        </a:spcAft>
                      </a:pPr>
                      <a:r>
                        <a:rPr lang="es-ES" sz="2800" dirty="0">
                          <a:effectLst/>
                        </a:rPr>
                        <a:t>      %</a:t>
                      </a:r>
                      <a:endParaRPr lang="es-EC" sz="2800" dirty="0">
                        <a:effectLst/>
                        <a:latin typeface="Calibri"/>
                        <a:ea typeface="Times New Roman"/>
                        <a:cs typeface="Times New Roman"/>
                      </a:endParaRPr>
                    </a:p>
                  </a:txBody>
                  <a:tcPr marL="68580" marR="68580" marT="0" marB="0"/>
                </a:tc>
                <a:extLst>
                  <a:ext uri="{0D108BD9-81ED-4DB2-BD59-A6C34878D82A}">
                    <a16:rowId xmlns:a16="http://schemas.microsoft.com/office/drawing/2014/main" xmlns="" val="10001"/>
                  </a:ext>
                </a:extLst>
              </a:tr>
              <a:tr h="788990">
                <a:tc>
                  <a:txBody>
                    <a:bodyPr/>
                    <a:lstStyle/>
                    <a:p>
                      <a:pPr algn="l">
                        <a:lnSpc>
                          <a:spcPct val="150000"/>
                        </a:lnSpc>
                        <a:spcAft>
                          <a:spcPts val="1000"/>
                        </a:spcAft>
                      </a:pPr>
                      <a:r>
                        <a:rPr lang="es-ES" sz="2800" dirty="0">
                          <a:effectLst/>
                        </a:rPr>
                        <a:t>Muy Adecuado</a:t>
                      </a:r>
                      <a:endParaRPr lang="es-EC" sz="2800" dirty="0">
                        <a:effectLst/>
                        <a:latin typeface="Calibri"/>
                        <a:ea typeface="Times New Roman"/>
                        <a:cs typeface="Times New Roman"/>
                      </a:endParaRPr>
                    </a:p>
                  </a:txBody>
                  <a:tcPr marL="68580" marR="68580" marT="0" marB="0"/>
                </a:tc>
                <a:tc>
                  <a:txBody>
                    <a:bodyPr/>
                    <a:lstStyle/>
                    <a:p>
                      <a:pPr algn="ctr">
                        <a:lnSpc>
                          <a:spcPct val="150000"/>
                        </a:lnSpc>
                        <a:spcAft>
                          <a:spcPts val="1000"/>
                        </a:spcAft>
                      </a:pPr>
                      <a:r>
                        <a:rPr lang="es-ES" sz="2800" dirty="0">
                          <a:effectLst/>
                        </a:rPr>
                        <a:t>  </a:t>
                      </a:r>
                      <a:r>
                        <a:rPr lang="es-ES" sz="2800" dirty="0" smtClean="0">
                          <a:effectLst/>
                        </a:rPr>
                        <a:t>7,1</a:t>
                      </a:r>
                      <a:endParaRPr lang="es-EC" sz="2800" b="1" dirty="0">
                        <a:solidFill>
                          <a:schemeClr val="bg1"/>
                        </a:solidFill>
                        <a:effectLst/>
                        <a:latin typeface="Calibri"/>
                        <a:ea typeface="Times New Roman"/>
                        <a:cs typeface="Times New Roman"/>
                      </a:endParaRPr>
                    </a:p>
                  </a:txBody>
                  <a:tcPr marL="68580" marR="68580" marT="0" marB="0" anchor="ctr"/>
                </a:tc>
                <a:tc>
                  <a:txBody>
                    <a:bodyPr/>
                    <a:lstStyle/>
                    <a:p>
                      <a:pPr algn="ctr">
                        <a:lnSpc>
                          <a:spcPct val="150000"/>
                        </a:lnSpc>
                        <a:spcAft>
                          <a:spcPts val="1000"/>
                        </a:spcAft>
                      </a:pPr>
                      <a:r>
                        <a:rPr lang="es-ES" sz="2800" dirty="0">
                          <a:effectLst/>
                        </a:rPr>
                        <a:t>    21,4</a:t>
                      </a:r>
                      <a:endParaRPr lang="es-EC" sz="2800" dirty="0">
                        <a:effectLst/>
                        <a:latin typeface="Calibri"/>
                        <a:ea typeface="Times New Roman"/>
                        <a:cs typeface="Times New Roman"/>
                      </a:endParaRPr>
                    </a:p>
                  </a:txBody>
                  <a:tcPr marL="68580" marR="68580" marT="0" marB="0" anchor="ctr"/>
                </a:tc>
                <a:extLst>
                  <a:ext uri="{0D108BD9-81ED-4DB2-BD59-A6C34878D82A}">
                    <a16:rowId xmlns:a16="http://schemas.microsoft.com/office/drawing/2014/main" xmlns="" val="10002"/>
                  </a:ext>
                </a:extLst>
              </a:tr>
              <a:tr h="788990">
                <a:tc>
                  <a:txBody>
                    <a:bodyPr/>
                    <a:lstStyle/>
                    <a:p>
                      <a:pPr algn="l">
                        <a:lnSpc>
                          <a:spcPct val="150000"/>
                        </a:lnSpc>
                        <a:spcAft>
                          <a:spcPts val="1000"/>
                        </a:spcAft>
                      </a:pPr>
                      <a:r>
                        <a:rPr lang="es-ES" sz="2800" dirty="0">
                          <a:effectLst/>
                        </a:rPr>
                        <a:t>Adecuado</a:t>
                      </a:r>
                      <a:endParaRPr lang="es-EC" sz="2800" dirty="0">
                        <a:effectLst/>
                        <a:latin typeface="Calibri"/>
                        <a:ea typeface="Times New Roman"/>
                        <a:cs typeface="Times New Roman"/>
                      </a:endParaRPr>
                    </a:p>
                  </a:txBody>
                  <a:tcPr marL="68580" marR="68580" marT="0" marB="0"/>
                </a:tc>
                <a:tc>
                  <a:txBody>
                    <a:bodyPr/>
                    <a:lstStyle/>
                    <a:p>
                      <a:pPr algn="ctr">
                        <a:lnSpc>
                          <a:spcPct val="150000"/>
                        </a:lnSpc>
                        <a:spcAft>
                          <a:spcPts val="1000"/>
                        </a:spcAft>
                      </a:pPr>
                      <a:r>
                        <a:rPr lang="es-ES" sz="2800" dirty="0">
                          <a:effectLst/>
                        </a:rPr>
                        <a:t>  35,7</a:t>
                      </a:r>
                      <a:endParaRPr lang="es-EC" sz="2800" b="1" dirty="0">
                        <a:solidFill>
                          <a:schemeClr val="bg1"/>
                        </a:solidFill>
                        <a:effectLst/>
                        <a:latin typeface="Calibri"/>
                        <a:ea typeface="Times New Roman"/>
                        <a:cs typeface="Times New Roman"/>
                      </a:endParaRPr>
                    </a:p>
                  </a:txBody>
                  <a:tcPr marL="68580" marR="68580" marT="0" marB="0" anchor="ctr"/>
                </a:tc>
                <a:tc>
                  <a:txBody>
                    <a:bodyPr/>
                    <a:lstStyle/>
                    <a:p>
                      <a:pPr algn="ctr">
                        <a:lnSpc>
                          <a:spcPct val="150000"/>
                        </a:lnSpc>
                        <a:spcAft>
                          <a:spcPts val="1000"/>
                        </a:spcAft>
                      </a:pPr>
                      <a:r>
                        <a:rPr lang="es-ES" sz="2800" dirty="0">
                          <a:effectLst/>
                        </a:rPr>
                        <a:t>    42,8</a:t>
                      </a:r>
                      <a:endParaRPr lang="es-EC" sz="2800" dirty="0">
                        <a:effectLst/>
                        <a:latin typeface="Calibri"/>
                        <a:ea typeface="Times New Roman"/>
                        <a:cs typeface="Times New Roman"/>
                      </a:endParaRPr>
                    </a:p>
                  </a:txBody>
                  <a:tcPr marL="68580" marR="68580" marT="0" marB="0" anchor="ctr"/>
                </a:tc>
                <a:extLst>
                  <a:ext uri="{0D108BD9-81ED-4DB2-BD59-A6C34878D82A}">
                    <a16:rowId xmlns:a16="http://schemas.microsoft.com/office/drawing/2014/main" xmlns="" val="10003"/>
                  </a:ext>
                </a:extLst>
              </a:tr>
              <a:tr h="1085679">
                <a:tc>
                  <a:txBody>
                    <a:bodyPr/>
                    <a:lstStyle/>
                    <a:p>
                      <a:pPr algn="l">
                        <a:lnSpc>
                          <a:spcPct val="150000"/>
                        </a:lnSpc>
                        <a:spcAft>
                          <a:spcPts val="1000"/>
                        </a:spcAft>
                      </a:pPr>
                      <a:r>
                        <a:rPr lang="es-ES" sz="2800" dirty="0">
                          <a:effectLst/>
                        </a:rPr>
                        <a:t>Medianamente Adecuado</a:t>
                      </a:r>
                      <a:endParaRPr lang="es-EC" sz="2800" dirty="0">
                        <a:effectLst/>
                        <a:latin typeface="Calibri"/>
                        <a:ea typeface="Times New Roman"/>
                        <a:cs typeface="Times New Roman"/>
                      </a:endParaRPr>
                    </a:p>
                  </a:txBody>
                  <a:tcPr marL="68580" marR="68580" marT="0" marB="0"/>
                </a:tc>
                <a:tc>
                  <a:txBody>
                    <a:bodyPr/>
                    <a:lstStyle/>
                    <a:p>
                      <a:pPr algn="ctr">
                        <a:lnSpc>
                          <a:spcPct val="150000"/>
                        </a:lnSpc>
                        <a:spcAft>
                          <a:spcPts val="1000"/>
                        </a:spcAft>
                      </a:pPr>
                      <a:r>
                        <a:rPr lang="es-ES" sz="2800" dirty="0">
                          <a:effectLst/>
                        </a:rPr>
                        <a:t>  21,4</a:t>
                      </a:r>
                      <a:endParaRPr lang="es-EC" sz="2800" b="1" dirty="0">
                        <a:solidFill>
                          <a:schemeClr val="bg1"/>
                        </a:solidFill>
                        <a:effectLst/>
                        <a:latin typeface="Calibri"/>
                        <a:ea typeface="Times New Roman"/>
                        <a:cs typeface="Times New Roman"/>
                      </a:endParaRPr>
                    </a:p>
                  </a:txBody>
                  <a:tcPr marL="68580" marR="68580" marT="0" marB="0" anchor="ctr"/>
                </a:tc>
                <a:tc>
                  <a:txBody>
                    <a:bodyPr/>
                    <a:lstStyle/>
                    <a:p>
                      <a:pPr algn="ctr">
                        <a:lnSpc>
                          <a:spcPct val="150000"/>
                        </a:lnSpc>
                        <a:spcAft>
                          <a:spcPts val="1000"/>
                        </a:spcAft>
                      </a:pPr>
                      <a:r>
                        <a:rPr lang="es-ES" sz="2800" dirty="0">
                          <a:effectLst/>
                        </a:rPr>
                        <a:t>    35,7</a:t>
                      </a:r>
                      <a:endParaRPr lang="es-EC" sz="2800" dirty="0">
                        <a:effectLst/>
                        <a:latin typeface="Calibri"/>
                        <a:ea typeface="Times New Roman"/>
                        <a:cs typeface="Times New Roman"/>
                      </a:endParaRPr>
                    </a:p>
                  </a:txBody>
                  <a:tcPr marL="68580" marR="68580" marT="0" marB="0" anchor="ctr"/>
                </a:tc>
                <a:extLst>
                  <a:ext uri="{0D108BD9-81ED-4DB2-BD59-A6C34878D82A}">
                    <a16:rowId xmlns:a16="http://schemas.microsoft.com/office/drawing/2014/main" xmlns="" val="10004"/>
                  </a:ext>
                </a:extLst>
              </a:tr>
              <a:tr h="788990">
                <a:tc>
                  <a:txBody>
                    <a:bodyPr/>
                    <a:lstStyle/>
                    <a:p>
                      <a:pPr algn="l">
                        <a:lnSpc>
                          <a:spcPct val="150000"/>
                        </a:lnSpc>
                        <a:spcAft>
                          <a:spcPts val="1000"/>
                        </a:spcAft>
                      </a:pPr>
                      <a:r>
                        <a:rPr lang="es-ES" sz="2800">
                          <a:effectLst/>
                        </a:rPr>
                        <a:t>Poco Adecuado</a:t>
                      </a:r>
                      <a:endParaRPr lang="es-EC" sz="2800">
                        <a:effectLst/>
                        <a:latin typeface="Calibri"/>
                        <a:ea typeface="Times New Roman"/>
                        <a:cs typeface="Times New Roman"/>
                      </a:endParaRPr>
                    </a:p>
                  </a:txBody>
                  <a:tcPr marL="68580" marR="68580" marT="0" marB="0"/>
                </a:tc>
                <a:tc>
                  <a:txBody>
                    <a:bodyPr/>
                    <a:lstStyle/>
                    <a:p>
                      <a:pPr algn="ctr">
                        <a:lnSpc>
                          <a:spcPct val="150000"/>
                        </a:lnSpc>
                        <a:spcAft>
                          <a:spcPts val="1000"/>
                        </a:spcAft>
                      </a:pPr>
                      <a:r>
                        <a:rPr lang="es-ES" sz="2800" dirty="0">
                          <a:effectLst/>
                        </a:rPr>
                        <a:t>  28,5</a:t>
                      </a:r>
                      <a:endParaRPr lang="es-EC" sz="2800" b="1" dirty="0">
                        <a:solidFill>
                          <a:schemeClr val="bg1"/>
                        </a:solidFill>
                        <a:effectLst/>
                        <a:latin typeface="Calibri"/>
                        <a:ea typeface="Times New Roman"/>
                        <a:cs typeface="Times New Roman"/>
                      </a:endParaRPr>
                    </a:p>
                  </a:txBody>
                  <a:tcPr marL="68580" marR="68580" marT="0" marB="0" anchor="ctr"/>
                </a:tc>
                <a:tc>
                  <a:txBody>
                    <a:bodyPr/>
                    <a:lstStyle/>
                    <a:p>
                      <a:pPr algn="ctr">
                        <a:lnSpc>
                          <a:spcPct val="150000"/>
                        </a:lnSpc>
                        <a:spcAft>
                          <a:spcPts val="1000"/>
                        </a:spcAft>
                      </a:pPr>
                      <a:r>
                        <a:rPr lang="es-ES" sz="2800" dirty="0">
                          <a:effectLst/>
                        </a:rPr>
                        <a:t>      0</a:t>
                      </a:r>
                      <a:endParaRPr lang="es-EC" sz="2800" dirty="0">
                        <a:effectLst/>
                        <a:latin typeface="Calibri"/>
                        <a:ea typeface="Times New Roman"/>
                        <a:cs typeface="Times New Roman"/>
                      </a:endParaRPr>
                    </a:p>
                  </a:txBody>
                  <a:tcPr marL="68580" marR="68580" marT="0" marB="0" anchor="ctr"/>
                </a:tc>
                <a:extLst>
                  <a:ext uri="{0D108BD9-81ED-4DB2-BD59-A6C34878D82A}">
                    <a16:rowId xmlns:a16="http://schemas.microsoft.com/office/drawing/2014/main" xmlns="" val="10005"/>
                  </a:ext>
                </a:extLst>
              </a:tr>
              <a:tr h="788990">
                <a:tc>
                  <a:txBody>
                    <a:bodyPr/>
                    <a:lstStyle/>
                    <a:p>
                      <a:pPr algn="l">
                        <a:lnSpc>
                          <a:spcPct val="150000"/>
                        </a:lnSpc>
                        <a:spcAft>
                          <a:spcPts val="1000"/>
                        </a:spcAft>
                      </a:pPr>
                      <a:r>
                        <a:rPr lang="es-ES" sz="2800">
                          <a:effectLst/>
                        </a:rPr>
                        <a:t>Inadecuado</a:t>
                      </a:r>
                      <a:endParaRPr lang="es-EC" sz="2800">
                        <a:effectLst/>
                        <a:latin typeface="Calibri"/>
                        <a:ea typeface="Times New Roman"/>
                        <a:cs typeface="Times New Roman"/>
                      </a:endParaRPr>
                    </a:p>
                  </a:txBody>
                  <a:tcPr marL="68580" marR="68580" marT="0" marB="0"/>
                </a:tc>
                <a:tc>
                  <a:txBody>
                    <a:bodyPr/>
                    <a:lstStyle/>
                    <a:p>
                      <a:pPr algn="ctr">
                        <a:lnSpc>
                          <a:spcPct val="150000"/>
                        </a:lnSpc>
                        <a:spcAft>
                          <a:spcPts val="1000"/>
                        </a:spcAft>
                      </a:pPr>
                      <a:r>
                        <a:rPr lang="es-ES" sz="2800" dirty="0">
                          <a:effectLst/>
                        </a:rPr>
                        <a:t>  7,1</a:t>
                      </a:r>
                      <a:endParaRPr lang="es-EC" sz="2800" dirty="0">
                        <a:effectLst/>
                        <a:latin typeface="Calibri"/>
                        <a:ea typeface="Times New Roman"/>
                        <a:cs typeface="Times New Roman"/>
                      </a:endParaRPr>
                    </a:p>
                  </a:txBody>
                  <a:tcPr marL="68580" marR="68580" marT="0" marB="0" anchor="ctr"/>
                </a:tc>
                <a:tc>
                  <a:txBody>
                    <a:bodyPr/>
                    <a:lstStyle/>
                    <a:p>
                      <a:pPr algn="ctr">
                        <a:lnSpc>
                          <a:spcPct val="150000"/>
                        </a:lnSpc>
                        <a:spcAft>
                          <a:spcPts val="1000"/>
                        </a:spcAft>
                      </a:pPr>
                      <a:r>
                        <a:rPr lang="es-ES" sz="2800" dirty="0">
                          <a:effectLst/>
                        </a:rPr>
                        <a:t>      0</a:t>
                      </a:r>
                      <a:endParaRPr lang="es-EC" sz="2800" dirty="0">
                        <a:effectLst/>
                        <a:latin typeface="Calibri"/>
                        <a:ea typeface="Times New Roman"/>
                        <a:cs typeface="Times New Roman"/>
                      </a:endParaRPr>
                    </a:p>
                  </a:txBody>
                  <a:tcPr marL="68580" marR="68580" marT="0" marB="0" anchor="ctr"/>
                </a:tc>
                <a:extLst>
                  <a:ext uri="{0D108BD9-81ED-4DB2-BD59-A6C34878D82A}">
                    <a16:rowId xmlns:a16="http://schemas.microsoft.com/office/drawing/2014/main" xmlns="" val="10006"/>
                  </a:ext>
                </a:extLst>
              </a:tr>
            </a:tbl>
          </a:graphicData>
        </a:graphic>
      </p:graphicFrame>
      <p:sp>
        <p:nvSpPr>
          <p:cNvPr id="24" name="Text Placeholder 28">
            <a:extLst>
              <a:ext uri="{FF2B5EF4-FFF2-40B4-BE49-F238E27FC236}">
                <a16:creationId xmlns="" xmlns:a16="http://schemas.microsoft.com/office/drawing/2014/main" id="{FCB797DF-A438-244B-B34C-CCF348A4370E}"/>
              </a:ext>
            </a:extLst>
          </p:cNvPr>
          <p:cNvSpPr txBox="1">
            <a:spLocks/>
          </p:cNvSpPr>
          <p:nvPr/>
        </p:nvSpPr>
        <p:spPr>
          <a:xfrm>
            <a:off x="5552607" y="27888257"/>
            <a:ext cx="10093882" cy="915212"/>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chemeClr val="tx1"/>
                </a:solidFill>
              </a:rPr>
              <a:t>Resultado</a:t>
            </a:r>
            <a:endParaRPr lang="en-US" b="1" dirty="0">
              <a:solidFill>
                <a:schemeClr val="tx1"/>
              </a:solidFill>
            </a:endParaRPr>
          </a:p>
        </p:txBody>
      </p:sp>
      <p:sp>
        <p:nvSpPr>
          <p:cNvPr id="25" name="Rectángulo 24"/>
          <p:cNvSpPr/>
          <p:nvPr/>
        </p:nvSpPr>
        <p:spPr>
          <a:xfrm>
            <a:off x="1116804" y="41412233"/>
            <a:ext cx="19131795" cy="53731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 Placeholder 28">
            <a:extLst>
              <a:ext uri="{FF2B5EF4-FFF2-40B4-BE49-F238E27FC236}">
                <a16:creationId xmlns="" xmlns:a16="http://schemas.microsoft.com/office/drawing/2014/main" id="{FCB797DF-A438-244B-B34C-CCF348A4370E}"/>
              </a:ext>
            </a:extLst>
          </p:cNvPr>
          <p:cNvSpPr txBox="1">
            <a:spLocks/>
          </p:cNvSpPr>
          <p:nvPr/>
        </p:nvSpPr>
        <p:spPr>
          <a:xfrm>
            <a:off x="5635760" y="40144419"/>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chemeClr val="tx1"/>
                </a:solidFill>
              </a:rPr>
              <a:t>3</a:t>
            </a:r>
            <a:r>
              <a:rPr lang="en-US" b="1" dirty="0" smtClean="0">
                <a:solidFill>
                  <a:schemeClr val="tx1"/>
                </a:solidFill>
              </a:rPr>
              <a:t>. </a:t>
            </a:r>
            <a:r>
              <a:rPr lang="en-US" b="1" dirty="0" err="1" smtClean="0">
                <a:solidFill>
                  <a:schemeClr val="tx1"/>
                </a:solidFill>
              </a:rPr>
              <a:t>Conclusiones</a:t>
            </a:r>
            <a:r>
              <a:rPr lang="en-US" b="1" dirty="0" smtClean="0">
                <a:solidFill>
                  <a:schemeClr val="tx1"/>
                </a:solidFill>
              </a:rPr>
              <a:t> </a:t>
            </a:r>
            <a:endParaRPr lang="en-US" b="1" dirty="0">
              <a:solidFill>
                <a:schemeClr val="tx1"/>
              </a:solidFill>
            </a:endParaRPr>
          </a:p>
        </p:txBody>
      </p:sp>
      <p:sp>
        <p:nvSpPr>
          <p:cNvPr id="5" name="CuadroTexto 4"/>
          <p:cNvSpPr txBox="1"/>
          <p:nvPr/>
        </p:nvSpPr>
        <p:spPr>
          <a:xfrm>
            <a:off x="1557937" y="41862450"/>
            <a:ext cx="18844008" cy="4893647"/>
          </a:xfrm>
          <a:prstGeom prst="rect">
            <a:avLst/>
          </a:prstGeom>
          <a:noFill/>
        </p:spPr>
        <p:txBody>
          <a:bodyPr wrap="square" numCol="2" rtlCol="0">
            <a:spAutoFit/>
          </a:bodyPr>
          <a:lstStyle/>
          <a:p>
            <a:pPr marL="342900" indent="-342900">
              <a:buAutoNum type="arabicPeriod"/>
            </a:pPr>
            <a:r>
              <a:rPr lang="es-ES" sz="2400" dirty="0" smtClean="0"/>
              <a:t>La </a:t>
            </a:r>
            <a:r>
              <a:rPr lang="es-ES" sz="2400" dirty="0"/>
              <a:t>capacitación se concibe como un proceso histórico y de desarrollo, que en el contexto de la actividad profesional de los funcionarios del CC-PCC en el uso de los dispositivos móviles es un proceso de educación permanente que posibilita su preparación en los principales núcleos en aras de lograr un profesional capaz de acometer de manera exitosa las principales transformaciones y tareas previstas en los diferentes procesos donde incide. </a:t>
            </a:r>
            <a:endParaRPr lang="es-ES" sz="2400" dirty="0" smtClean="0"/>
          </a:p>
          <a:p>
            <a:pPr marL="342900" indent="-342900">
              <a:buAutoNum type="arabicPeriod"/>
            </a:pPr>
            <a:r>
              <a:rPr lang="es-ES" sz="2400" dirty="0"/>
              <a:t>El diagnóstico de necesidades de la capacitación de los funcionarios del CC-PCC reveló que existen insuficiencias en su actividad profesional con el uso de los dispositivos móviles, lo cual resultó evidente en el insuficiente dominio</a:t>
            </a:r>
            <a:r>
              <a:rPr lang="es-ES" sz="2400" dirty="0" smtClean="0"/>
              <a:t>.</a:t>
            </a:r>
          </a:p>
          <a:p>
            <a:pPr marL="342900" indent="-342900">
              <a:buAutoNum type="arabicPeriod"/>
            </a:pPr>
            <a:r>
              <a:rPr lang="es-ES" sz="2400" dirty="0" smtClean="0"/>
              <a:t> </a:t>
            </a:r>
            <a:r>
              <a:rPr lang="es-ES" sz="2400" dirty="0"/>
              <a:t>El diagnóstico realizado permitió la proyección de la estrategia de capacitación, que se estructuró atendiendo a tres etapas fundamentales, y con acciones variadas, que a través de la metodología utilizada implicaron a los funcionarios como protagonistas de cada una de las acciones propiciando elevar sus conocimientos, habilidades, así como modos de actuación respecto a la formalización de las relaciones laborales. </a:t>
            </a:r>
            <a:endParaRPr lang="es-ES" sz="2400" dirty="0" smtClean="0"/>
          </a:p>
          <a:p>
            <a:pPr marL="342900" indent="-342900">
              <a:buAutoNum type="arabicPeriod"/>
            </a:pPr>
            <a:r>
              <a:rPr lang="es-ES" sz="2400" dirty="0" smtClean="0"/>
              <a:t>Los </a:t>
            </a:r>
            <a:r>
              <a:rPr lang="es-ES" sz="2400" dirty="0"/>
              <a:t>especialistas consultados coincidieron en que la propuesta posee una correcta estructura, es actualizada, factible y la evalúan de excelente atendiendo a su calidad y pertinencia. La estrategia elaborada fue validada a través de un pre experimento, que permitió corroborar cambios significativos en la preparación de los funcionarios del CC-PCC en el uso de los dispositivos móviles al apropiarse de un proceder y organizar acciones que favorecieron la transformación de su contexto de actuación</a:t>
            </a:r>
          </a:p>
        </p:txBody>
      </p:sp>
      <p:sp>
        <p:nvSpPr>
          <p:cNvPr id="30" name="Text Placeholder 28">
            <a:extLst>
              <a:ext uri="{FF2B5EF4-FFF2-40B4-BE49-F238E27FC236}">
                <a16:creationId xmlns="" xmlns:a16="http://schemas.microsoft.com/office/drawing/2014/main" id="{FCB797DF-A438-244B-B34C-CCF348A4370E}"/>
              </a:ext>
            </a:extLst>
          </p:cNvPr>
          <p:cNvSpPr txBox="1">
            <a:spLocks/>
          </p:cNvSpPr>
          <p:nvPr/>
        </p:nvSpPr>
        <p:spPr>
          <a:xfrm>
            <a:off x="5724812" y="47432862"/>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chemeClr val="tx1"/>
                </a:solidFill>
              </a:rPr>
              <a:t>3</a:t>
            </a:r>
            <a:r>
              <a:rPr lang="en-US" b="1" dirty="0" smtClean="0">
                <a:solidFill>
                  <a:schemeClr val="tx1"/>
                </a:solidFill>
              </a:rPr>
              <a:t>. </a:t>
            </a:r>
            <a:r>
              <a:rPr lang="en-US" b="1" dirty="0" err="1" smtClean="0">
                <a:solidFill>
                  <a:schemeClr val="tx1"/>
                </a:solidFill>
              </a:rPr>
              <a:t>Bibliografia</a:t>
            </a:r>
            <a:endParaRPr lang="en-US" b="1" dirty="0">
              <a:solidFill>
                <a:schemeClr val="tx1"/>
              </a:solidFill>
            </a:endParaRPr>
          </a:p>
        </p:txBody>
      </p:sp>
      <p:sp>
        <p:nvSpPr>
          <p:cNvPr id="32" name="Rectángulo 31"/>
          <p:cNvSpPr/>
          <p:nvPr/>
        </p:nvSpPr>
        <p:spPr>
          <a:xfrm>
            <a:off x="1414044" y="48990712"/>
            <a:ext cx="19131795" cy="53731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uadroTexto 5"/>
          <p:cNvSpPr txBox="1"/>
          <p:nvPr/>
        </p:nvSpPr>
        <p:spPr>
          <a:xfrm>
            <a:off x="1582694" y="49415128"/>
            <a:ext cx="18546769" cy="4524315"/>
          </a:xfrm>
          <a:prstGeom prst="rect">
            <a:avLst/>
          </a:prstGeom>
          <a:noFill/>
        </p:spPr>
        <p:txBody>
          <a:bodyPr wrap="square" numCol="2" rtlCol="0">
            <a:spAutoFit/>
          </a:bodyPr>
          <a:lstStyle/>
          <a:p>
            <a:pPr marL="285750" indent="-285750">
              <a:buFont typeface="Arial" panose="020B0604020202020204" pitchFamily="34" charset="0"/>
              <a:buChar char="•"/>
            </a:pPr>
            <a:r>
              <a:rPr lang="es-ES" dirty="0"/>
              <a:t> </a:t>
            </a:r>
            <a:r>
              <a:rPr lang="es-ES" sz="2400" dirty="0"/>
              <a:t>Castro, A., &amp; Goretti, M. (2014). PROYECTOS EDUCATIVOS BASADOS EN APRENDIZAJE BASADO EN DISPOSITIVOS MÓVILES. Universidad de Salamanca </a:t>
            </a:r>
            <a:r>
              <a:rPr lang="es-ES" sz="2400" dirty="0" err="1"/>
              <a:t>Salamanca</a:t>
            </a:r>
            <a:r>
              <a:rPr lang="es-ES" sz="2400" dirty="0"/>
              <a:t>, España, 11. </a:t>
            </a:r>
            <a:endParaRPr lang="es-ES" sz="2400" dirty="0"/>
          </a:p>
          <a:p>
            <a:pPr marL="285750" indent="-285750">
              <a:buFont typeface="Arial" panose="020B0604020202020204" pitchFamily="34" charset="0"/>
              <a:buChar char="•"/>
            </a:pPr>
            <a:r>
              <a:rPr lang="es-ES" sz="2400" dirty="0"/>
              <a:t> </a:t>
            </a:r>
            <a:r>
              <a:rPr lang="es-ES" sz="2400" dirty="0" err="1"/>
              <a:t>Haltenhoff</a:t>
            </a:r>
            <a:r>
              <a:rPr lang="es-ES" sz="2400" dirty="0"/>
              <a:t>, H. N. (Agoto,2008). Estándares tic para la formación del docente. Chile. </a:t>
            </a:r>
            <a:endParaRPr lang="es-ES" sz="2400" dirty="0"/>
          </a:p>
          <a:p>
            <a:pPr marL="285750" indent="-285750">
              <a:buFont typeface="Arial" panose="020B0604020202020204" pitchFamily="34" charset="0"/>
              <a:buChar char="•"/>
            </a:pPr>
            <a:r>
              <a:rPr lang="es-ES" sz="2400" dirty="0"/>
              <a:t> </a:t>
            </a:r>
            <a:r>
              <a:rPr lang="es-ES" sz="2400" dirty="0"/>
              <a:t>Irene Ferreira Artime, </a:t>
            </a:r>
            <a:r>
              <a:rPr lang="es-ES" sz="2400" dirty="0" err="1"/>
              <a:t>Rosna</a:t>
            </a:r>
            <a:r>
              <a:rPr lang="es-ES" sz="2400" dirty="0"/>
              <a:t> </a:t>
            </a:r>
            <a:r>
              <a:rPr lang="es-ES" sz="2400" dirty="0" err="1"/>
              <a:t>Garcia</a:t>
            </a:r>
            <a:r>
              <a:rPr lang="es-ES" sz="2400" dirty="0"/>
              <a:t> </a:t>
            </a:r>
            <a:r>
              <a:rPr lang="es-ES" sz="2400" dirty="0" err="1"/>
              <a:t>Baniello</a:t>
            </a:r>
            <a:r>
              <a:rPr lang="es-ES" sz="2400" dirty="0"/>
              <a:t>. (2015). Dispositivos móviles. Ingeniería de Telecomunicación Universidad de Oviedo. </a:t>
            </a:r>
            <a:endParaRPr lang="es-ES" sz="2400" dirty="0"/>
          </a:p>
          <a:p>
            <a:pPr marL="285750" indent="-285750">
              <a:buFont typeface="Arial" panose="020B0604020202020204" pitchFamily="34" charset="0"/>
              <a:buChar char="•"/>
            </a:pPr>
            <a:r>
              <a:rPr lang="es-ES" sz="2400" dirty="0" err="1"/>
              <a:t>Izarra</a:t>
            </a:r>
            <a:r>
              <a:rPr lang="es-ES" sz="2400" dirty="0"/>
              <a:t>, C. (2010). Mobile </a:t>
            </a:r>
            <a:r>
              <a:rPr lang="es-ES" sz="2400" dirty="0" err="1"/>
              <a:t>Learning</a:t>
            </a:r>
            <a:r>
              <a:rPr lang="es-ES" sz="2400" dirty="0"/>
              <a:t>. Universidad de los Andes. </a:t>
            </a:r>
            <a:endParaRPr lang="es-ES" sz="2400" dirty="0"/>
          </a:p>
          <a:p>
            <a:pPr marL="285750" indent="-285750">
              <a:buFont typeface="Arial" panose="020B0604020202020204" pitchFamily="34" charset="0"/>
              <a:buChar char="•"/>
            </a:pPr>
            <a:r>
              <a:rPr lang="es-ES" sz="2400" dirty="0"/>
              <a:t> </a:t>
            </a:r>
            <a:r>
              <a:rPr lang="es-ES" sz="2400" dirty="0" err="1"/>
              <a:t>Maria</a:t>
            </a:r>
            <a:r>
              <a:rPr lang="es-ES" sz="2400" dirty="0"/>
              <a:t> Álvarez </a:t>
            </a:r>
            <a:r>
              <a:rPr lang="es-ES" sz="2400" dirty="0" err="1"/>
              <a:t>Rodriguez</a:t>
            </a:r>
            <a:r>
              <a:rPr lang="es-ES" sz="2400" dirty="0"/>
              <a:t>, Arturo Baz Alonso. (2015). Dispositivos móviles. Ingeniera de telecomunicaciones Universidad de Oviedo. </a:t>
            </a:r>
            <a:endParaRPr lang="es-ES" sz="2400" dirty="0"/>
          </a:p>
          <a:p>
            <a:pPr marL="285750" indent="-285750">
              <a:buFont typeface="Arial" panose="020B0604020202020204" pitchFamily="34" charset="0"/>
              <a:buChar char="•"/>
            </a:pPr>
            <a:r>
              <a:rPr lang="es-ES" sz="2400" dirty="0"/>
              <a:t> </a:t>
            </a:r>
            <a:r>
              <a:rPr lang="es-ES" sz="2400" dirty="0"/>
              <a:t>Paredes, L. F. (2014). Los Dispositivos móviles: El futuro de la tecnología y su dependencia a ella. Veracruz. </a:t>
            </a:r>
          </a:p>
          <a:p>
            <a:pPr marL="285750" indent="-285750">
              <a:buFont typeface="Arial" panose="020B0604020202020204" pitchFamily="34" charset="0"/>
              <a:buChar char="•"/>
            </a:pPr>
            <a:r>
              <a:rPr lang="es-ES" sz="2400" dirty="0"/>
              <a:t>Periódico </a:t>
            </a:r>
            <a:r>
              <a:rPr lang="es-ES" sz="2400" dirty="0"/>
              <a:t>Granma. (12 de diciembre de 2014). La informatización de la sociedad, una prioridad para Cuba. Granma, pág. 1. </a:t>
            </a:r>
            <a:endParaRPr lang="es-ES" sz="2400" dirty="0"/>
          </a:p>
          <a:p>
            <a:pPr marL="285750" indent="-285750">
              <a:buFont typeface="Arial" panose="020B0604020202020204" pitchFamily="34" charset="0"/>
              <a:buChar char="•"/>
            </a:pPr>
            <a:r>
              <a:rPr lang="es-ES" sz="2400" dirty="0"/>
              <a:t> </a:t>
            </a:r>
            <a:r>
              <a:rPr lang="es-ES" sz="2400" dirty="0"/>
              <a:t>Prieto, J. C., </a:t>
            </a:r>
            <a:r>
              <a:rPr lang="es-ES" sz="2400" dirty="0" err="1"/>
              <a:t>Migueláñez</a:t>
            </a:r>
            <a:r>
              <a:rPr lang="es-ES" sz="2400" dirty="0"/>
              <a:t>, S. O., García-</a:t>
            </a:r>
            <a:r>
              <a:rPr lang="es-ES" sz="2400" dirty="0" err="1"/>
              <a:t>Peñalvo</a:t>
            </a:r>
            <a:r>
              <a:rPr lang="es-ES" sz="2400" dirty="0"/>
              <a:t>, F. J., &amp; Sánchez, E. M. (2014). LAS TABLETAS DIGITALES EN EDUCACIÓN FORMAL: CARACTERÍSTICAS PRINCIPALES Y POSIBILIDADES PEDAGÓGICAS. Ediciones de la Universidad de Castilla-La Mancha, 14. </a:t>
            </a:r>
            <a:endParaRPr lang="es-ES" sz="2400" dirty="0"/>
          </a:p>
          <a:p>
            <a:pPr marL="285750" indent="-285750">
              <a:buFont typeface="Arial" panose="020B0604020202020204" pitchFamily="34" charset="0"/>
              <a:buChar char="•"/>
            </a:pPr>
            <a:r>
              <a:rPr lang="es-ES" sz="2400" dirty="0"/>
              <a:t> </a:t>
            </a:r>
            <a:r>
              <a:rPr lang="es-ES" sz="2400" dirty="0"/>
              <a:t>Ruiz Estévez M. (2010) Estrategia de capacitación para los Metodólogos Inspectores en Gestión de los Recursos Humanos sobre la formalización de las relaciones laborales, Tesis en opción al Título de Master en Ciencia, Villa Clara. </a:t>
            </a:r>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123</TotalTime>
  <Words>639</Words>
  <Application>Microsoft Office PowerPoint</Application>
  <PresentationFormat>Personalizado</PresentationFormat>
  <Paragraphs>42</Paragraphs>
  <Slides>1</Slides>
  <Notes>0</Notes>
  <HiddenSlides>0</HiddenSlides>
  <MMClips>0</MMClips>
  <ScaleCrop>false</ScaleCrop>
  <HeadingPairs>
    <vt:vector size="8" baseType="variant">
      <vt:variant>
        <vt:lpstr>Fuentes usadas</vt:lpstr>
      </vt:variant>
      <vt:variant>
        <vt:i4>4</vt:i4>
      </vt:variant>
      <vt:variant>
        <vt:lpstr>Tema</vt:lpstr>
      </vt:variant>
      <vt:variant>
        <vt:i4>1</vt:i4>
      </vt:variant>
      <vt:variant>
        <vt:lpstr>Servidores OLE incrustados</vt:lpstr>
      </vt:variant>
      <vt:variant>
        <vt:i4>1</vt:i4>
      </vt:variant>
      <vt:variant>
        <vt:lpstr>Títulos de diapositiva</vt:lpstr>
      </vt:variant>
      <vt:variant>
        <vt:i4>1</vt:i4>
      </vt:variant>
    </vt:vector>
  </HeadingPairs>
  <TitlesOfParts>
    <vt:vector size="7" baseType="lpstr">
      <vt:lpstr>Arial</vt:lpstr>
      <vt:lpstr>Calibri</vt:lpstr>
      <vt:lpstr>Calibri Light</vt:lpstr>
      <vt:lpstr>Times New Roman</vt:lpstr>
      <vt:lpstr>Tema de Office</vt:lpstr>
      <vt:lpstr>Worksheet</vt:lpstr>
      <vt:lpstr>IX Taller Internacional “La Virtualización en la Educación Superior”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Dana-Dennys</cp:lastModifiedBy>
  <cp:revision>12</cp:revision>
  <dcterms:created xsi:type="dcterms:W3CDTF">2021-12-21T16:45:31Z</dcterms:created>
  <dcterms:modified xsi:type="dcterms:W3CDTF">2022-01-24T18:35:35Z</dcterms:modified>
</cp:coreProperties>
</file>