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7"/>
  </p:notesMasterIdLst>
  <p:handoutMasterIdLst>
    <p:handoutMasterId r:id="rId18"/>
  </p:handoutMasterIdLst>
  <p:sldIdLst>
    <p:sldId id="256" r:id="rId5"/>
    <p:sldId id="257" r:id="rId6"/>
    <p:sldId id="274" r:id="rId7"/>
    <p:sldId id="259" r:id="rId8"/>
    <p:sldId id="275" r:id="rId9"/>
    <p:sldId id="260" r:id="rId10"/>
    <p:sldId id="266" r:id="rId11"/>
    <p:sldId id="269" r:id="rId12"/>
    <p:sldId id="262" r:id="rId13"/>
    <p:sldId id="271" r:id="rId14"/>
    <p:sldId id="272"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65" autoAdjust="0"/>
    <p:restoredTop sz="94660"/>
  </p:normalViewPr>
  <p:slideViewPr>
    <p:cSldViewPr snapToGrid="0" showGuides="1">
      <p:cViewPr varScale="1">
        <p:scale>
          <a:sx n="115" d="100"/>
          <a:sy n="115" d="100"/>
        </p:scale>
        <p:origin x="546"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40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166804D-0DEA-4721-BC78-3BBD6B4259E3}" type="datetime1">
              <a:rPr lang="es-ES" smtClean="0"/>
              <a:t>06/02/2022</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6834459-7356-44BF-850D-8B30C4FB3B6B}" type="slidenum">
              <a:rPr lang="es-ES"/>
              <a:t>‹Nº›</a:t>
            </a:fld>
            <a:endParaRPr lang="es-ES"/>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2D86D75-613D-4020-9F49-6E810D970D75}" type="datetime1">
              <a:rPr lang="es-ES" noProof="0" smtClean="0"/>
              <a:t>06/02/2022</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A3C37BE-C303-496D-B5CD-85F2937540FC}" type="slidenum">
              <a:rPr lang="es-ES" noProof="0"/>
              <a:t>‹Nº›</a:t>
            </a:fld>
            <a:endParaRPr lang="es-ES" noProof="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r>
              <a:rPr lang="es-ES" b="1" i="1">
                <a:latin typeface="Arial" pitchFamily="34" charset="0"/>
                <a:cs typeface="Arial" pitchFamily="34" charset="0"/>
              </a:rPr>
              <a:t>NOTA:</a:t>
            </a:r>
          </a:p>
          <a:p>
            <a:pPr rtl="0"/>
            <a:r>
              <a:rPr lang="es-ES" i="1">
                <a:latin typeface="Arial" pitchFamily="34" charset="0"/>
                <a:cs typeface="Arial" pitchFamily="34" charset="0"/>
              </a:rPr>
              <a:t>Para cambiar la imagen de esta diapositiva, seleccione la imagen y elimínela. Después, haga clic en el icono Imágenes del marcador de posición para insertar su propia imagen.</a:t>
            </a:r>
          </a:p>
        </p:txBody>
      </p:sp>
      <p:sp>
        <p:nvSpPr>
          <p:cNvPr id="4" name="Marcador de número de diapositiva 3"/>
          <p:cNvSpPr>
            <a:spLocks noGrp="1"/>
          </p:cNvSpPr>
          <p:nvPr>
            <p:ph type="sldNum" sz="quarter" idx="10"/>
          </p:nvPr>
        </p:nvSpPr>
        <p:spPr/>
        <p:txBody>
          <a:bodyPr rtlCol="0"/>
          <a:lstStyle/>
          <a:p>
            <a:pPr rtl="0"/>
            <a:fld id="{0A3C37BE-C303-496D-B5CD-85F2937540FC}" type="slidenum">
              <a:rPr lang="es-ES" smtClean="0"/>
              <a:t>1</a:t>
            </a:fld>
            <a:endParaRPr lang="es-ES"/>
          </a:p>
        </p:txBody>
      </p:sp>
    </p:spTree>
    <p:extLst>
      <p:ext uri="{BB962C8B-B14F-4D97-AF65-F5344CB8AC3E}">
        <p14:creationId xmlns:p14="http://schemas.microsoft.com/office/powerpoint/2010/main" val="27662233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10</a:t>
            </a:fld>
            <a:endParaRPr lang="es-ES"/>
          </a:p>
        </p:txBody>
      </p:sp>
    </p:spTree>
    <p:extLst>
      <p:ext uri="{BB962C8B-B14F-4D97-AF65-F5344CB8AC3E}">
        <p14:creationId xmlns:p14="http://schemas.microsoft.com/office/powerpoint/2010/main" val="2831460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11</a:t>
            </a:fld>
            <a:endParaRPr lang="es-ES"/>
          </a:p>
        </p:txBody>
      </p:sp>
    </p:spTree>
    <p:extLst>
      <p:ext uri="{BB962C8B-B14F-4D97-AF65-F5344CB8AC3E}">
        <p14:creationId xmlns:p14="http://schemas.microsoft.com/office/powerpoint/2010/main" val="3305347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r>
              <a:rPr lang="es-ES" b="1" i="1">
                <a:latin typeface="Arial" pitchFamily="34" charset="0"/>
                <a:cs typeface="Arial" pitchFamily="34" charset="0"/>
              </a:rPr>
              <a:t>NOTA:</a:t>
            </a:r>
          </a:p>
          <a:p>
            <a:pPr rtl="0"/>
            <a:r>
              <a:rPr lang="es-ES" i="1">
                <a:latin typeface="Arial" pitchFamily="34" charset="0"/>
                <a:cs typeface="Arial" pitchFamily="34" charset="0"/>
              </a:rPr>
              <a:t>Para cambiar la imagen de esta diapositiva, seleccione la imagen y elimínela. Después, haga clic en el icono Imágenes del marcador de posición para insertar su propia imagen.</a:t>
            </a:r>
          </a:p>
        </p:txBody>
      </p:sp>
      <p:sp>
        <p:nvSpPr>
          <p:cNvPr id="4" name="Marcador de número de diapositiva 3"/>
          <p:cNvSpPr>
            <a:spLocks noGrp="1"/>
          </p:cNvSpPr>
          <p:nvPr>
            <p:ph type="sldNum" sz="quarter" idx="10"/>
          </p:nvPr>
        </p:nvSpPr>
        <p:spPr/>
        <p:txBody>
          <a:bodyPr rtlCol="0"/>
          <a:lstStyle/>
          <a:p>
            <a:pPr rtl="0"/>
            <a:fld id="{0A3C37BE-C303-496D-B5CD-85F2937540FC}" type="slidenum">
              <a:rPr lang="es-ES" smtClean="0"/>
              <a:t>12</a:t>
            </a:fld>
            <a:endParaRPr lang="es-ES"/>
          </a:p>
        </p:txBody>
      </p:sp>
    </p:spTree>
    <p:extLst>
      <p:ext uri="{BB962C8B-B14F-4D97-AF65-F5344CB8AC3E}">
        <p14:creationId xmlns:p14="http://schemas.microsoft.com/office/powerpoint/2010/main" val="2766223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2</a:t>
            </a:fld>
            <a:endParaRPr lang="es-ES"/>
          </a:p>
        </p:txBody>
      </p:sp>
    </p:spTree>
    <p:extLst>
      <p:ext uri="{BB962C8B-B14F-4D97-AF65-F5344CB8AC3E}">
        <p14:creationId xmlns:p14="http://schemas.microsoft.com/office/powerpoint/2010/main" val="1443239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3</a:t>
            </a:fld>
            <a:endParaRPr lang="es-ES"/>
          </a:p>
        </p:txBody>
      </p:sp>
    </p:spTree>
    <p:extLst>
      <p:ext uri="{BB962C8B-B14F-4D97-AF65-F5344CB8AC3E}">
        <p14:creationId xmlns:p14="http://schemas.microsoft.com/office/powerpoint/2010/main" val="319853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4</a:t>
            </a:fld>
            <a:endParaRPr lang="es-ES"/>
          </a:p>
        </p:txBody>
      </p:sp>
    </p:spTree>
    <p:extLst>
      <p:ext uri="{BB962C8B-B14F-4D97-AF65-F5344CB8AC3E}">
        <p14:creationId xmlns:p14="http://schemas.microsoft.com/office/powerpoint/2010/main" val="1128917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5</a:t>
            </a:fld>
            <a:endParaRPr lang="es-ES"/>
          </a:p>
        </p:txBody>
      </p:sp>
    </p:spTree>
    <p:extLst>
      <p:ext uri="{BB962C8B-B14F-4D97-AF65-F5344CB8AC3E}">
        <p14:creationId xmlns:p14="http://schemas.microsoft.com/office/powerpoint/2010/main" val="319853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6</a:t>
            </a:fld>
            <a:endParaRPr lang="es-ES"/>
          </a:p>
        </p:txBody>
      </p:sp>
    </p:spTree>
    <p:extLst>
      <p:ext uri="{BB962C8B-B14F-4D97-AF65-F5344CB8AC3E}">
        <p14:creationId xmlns:p14="http://schemas.microsoft.com/office/powerpoint/2010/main" val="1281535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7</a:t>
            </a:fld>
            <a:endParaRPr lang="es-ES"/>
          </a:p>
        </p:txBody>
      </p:sp>
    </p:spTree>
    <p:extLst>
      <p:ext uri="{BB962C8B-B14F-4D97-AF65-F5344CB8AC3E}">
        <p14:creationId xmlns:p14="http://schemas.microsoft.com/office/powerpoint/2010/main" val="3804686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8</a:t>
            </a:fld>
            <a:endParaRPr lang="es-ES"/>
          </a:p>
        </p:txBody>
      </p:sp>
    </p:spTree>
    <p:extLst>
      <p:ext uri="{BB962C8B-B14F-4D97-AF65-F5344CB8AC3E}">
        <p14:creationId xmlns:p14="http://schemas.microsoft.com/office/powerpoint/2010/main" val="3499329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0A3C37BE-C303-496D-B5CD-85F2937540FC}" type="slidenum">
              <a:rPr lang="es-ES" smtClean="0"/>
              <a:t>9</a:t>
            </a:fld>
            <a:endParaRPr lang="es-ES"/>
          </a:p>
        </p:txBody>
      </p:sp>
    </p:spTree>
    <p:extLst>
      <p:ext uri="{BB962C8B-B14F-4D97-AF65-F5344CB8AC3E}">
        <p14:creationId xmlns:p14="http://schemas.microsoft.com/office/powerpoint/2010/main" val="101658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pPr rtl="0"/>
            <a:fld id="{A6700C51-9175-4314-8CB3-49A1859856BA}" type="datetime1">
              <a:rPr lang="es-ES" noProof="0" smtClean="0"/>
              <a:t>06/02/2022</a:t>
            </a:fld>
            <a:endParaRPr lang="es-E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es-E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0FF54DE5-C571-48E8-A5BC-B369434E2F44}" type="slidenum">
              <a:rPr lang="es-ES" noProof="0" smtClean="0"/>
              <a:pPr rtl="0"/>
              <a:t>‹Nº›</a:t>
            </a:fld>
            <a:endParaRPr lang="es-E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637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6F8D0CC4-A36D-4547-A3F2-14DA1F4D8BC8}" type="datetime1">
              <a:rPr lang="es-ES" noProof="0" smtClean="0"/>
              <a:t>06/02/2022</a:t>
            </a:fld>
            <a:endParaRPr lang="es-ES" noProof="0"/>
          </a:p>
        </p:txBody>
      </p:sp>
      <p:sp>
        <p:nvSpPr>
          <p:cNvPr id="5" name="Footer Placeholder 4"/>
          <p:cNvSpPr>
            <a:spLocks noGrp="1"/>
          </p:cNvSpPr>
          <p:nvPr>
            <p:ph type="ftr" sz="quarter" idx="11"/>
          </p:nvPr>
        </p:nvSpPr>
        <p:spPr/>
        <p:txBody>
          <a:bodyPr/>
          <a:lstStyle/>
          <a:p>
            <a:pPr rtl="0"/>
            <a:endParaRPr lang="es-ES" noProof="0"/>
          </a:p>
        </p:txBody>
      </p:sp>
      <p:sp>
        <p:nvSpPr>
          <p:cNvPr id="6" name="Slide Number Placeholder 5"/>
          <p:cNvSpPr>
            <a:spLocks noGrp="1"/>
          </p:cNvSpPr>
          <p:nvPr>
            <p:ph type="sldNum" sz="quarter" idx="12"/>
          </p:nvPr>
        </p:nvSpPr>
        <p:spPr/>
        <p:txBody>
          <a:bodyPr/>
          <a:lstStyle/>
          <a:p>
            <a:pPr rtl="0"/>
            <a:fld id="{0FF54DE5-C571-48E8-A5BC-B369434E2F44}" type="slidenum">
              <a:rPr lang="es-ES" noProof="0" smtClean="0"/>
              <a:t>‹Nº›</a:t>
            </a:fld>
            <a:endParaRPr lang="es-ES" noProof="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4784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07717875-9125-4004-AA35-D5B366D4BC40}" type="datetime1">
              <a:rPr lang="es-ES" noProof="0" smtClean="0"/>
              <a:t>06/02/2022</a:t>
            </a:fld>
            <a:endParaRPr lang="es-ES" noProof="0"/>
          </a:p>
        </p:txBody>
      </p:sp>
      <p:sp>
        <p:nvSpPr>
          <p:cNvPr id="5" name="Footer Placeholder 4"/>
          <p:cNvSpPr>
            <a:spLocks noGrp="1"/>
          </p:cNvSpPr>
          <p:nvPr>
            <p:ph type="ftr" sz="quarter" idx="11"/>
          </p:nvPr>
        </p:nvSpPr>
        <p:spPr/>
        <p:txBody>
          <a:bodyPr/>
          <a:lstStyle/>
          <a:p>
            <a:pPr rtl="0"/>
            <a:endParaRPr lang="es-ES" noProof="0"/>
          </a:p>
        </p:txBody>
      </p:sp>
      <p:sp>
        <p:nvSpPr>
          <p:cNvPr id="6" name="Slide Number Placeholder 5"/>
          <p:cNvSpPr>
            <a:spLocks noGrp="1"/>
          </p:cNvSpPr>
          <p:nvPr>
            <p:ph type="sldNum" sz="quarter" idx="12"/>
          </p:nvPr>
        </p:nvSpPr>
        <p:spPr/>
        <p:txBody>
          <a:bodyPr/>
          <a:lstStyle/>
          <a:p>
            <a:pPr rtl="0"/>
            <a:fld id="{0FF54DE5-C571-48E8-A5BC-B369434E2F44}" type="slidenum">
              <a:rPr lang="es-ES" noProof="0" smtClean="0"/>
              <a:t>‹Nº›</a:t>
            </a:fld>
            <a:endParaRPr lang="es-ES" noProof="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0369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Diapositiva de título con imagen">
    <p:spTree>
      <p:nvGrpSpPr>
        <p:cNvPr id="1" name=""/>
        <p:cNvGrpSpPr/>
        <p:nvPr/>
      </p:nvGrpSpPr>
      <p:grpSpPr>
        <a:xfrm>
          <a:off x="0" y="0"/>
          <a:ext cx="0" cy="0"/>
          <a:chOff x="0" y="0"/>
          <a:chExt cx="0" cy="0"/>
        </a:xfrm>
      </p:grpSpPr>
      <p:sp>
        <p:nvSpPr>
          <p:cNvPr id="2" name="Título 1"/>
          <p:cNvSpPr>
            <a:spLocks noGrp="1"/>
          </p:cNvSpPr>
          <p:nvPr>
            <p:ph type="ctrTitle"/>
          </p:nvPr>
        </p:nvSpPr>
        <p:spPr>
          <a:xfrm>
            <a:off x="1104900" y="2292094"/>
            <a:ext cx="5734050" cy="2219691"/>
          </a:xfrm>
        </p:spPr>
        <p:txBody>
          <a:bodyPr rtlCol="0" anchor="ctr">
            <a:normAutofit/>
          </a:bodyPr>
          <a:lstStyle>
            <a:lvl1pPr algn="l">
              <a:defRPr sz="4400" cap="all" baseline="0"/>
            </a:lvl1pPr>
          </a:lstStyle>
          <a:p>
            <a:pPr rtl="0"/>
            <a:r>
              <a:rPr lang="es-ES" noProof="0"/>
              <a:t>Haga clic para modificar el estilo de título del patrón</a:t>
            </a:r>
          </a:p>
        </p:txBody>
      </p:sp>
      <p:sp>
        <p:nvSpPr>
          <p:cNvPr id="3" name="Subtítulo 2"/>
          <p:cNvSpPr>
            <a:spLocks noGrp="1"/>
          </p:cNvSpPr>
          <p:nvPr>
            <p:ph type="subTitle" idx="1" hasCustomPrompt="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11" name="Marcador de posición de imagen 10" descr="Marcador de posición vacío para agregar una imagen. Haga clic en el marcador de posición y seleccione la imagen que desee agregar."/>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s-ES" noProof="0"/>
              <a:t>Haga clic en el icono para agregar una imagen</a:t>
            </a:r>
          </a:p>
        </p:txBody>
      </p:sp>
    </p:spTree>
    <p:extLst>
      <p:ext uri="{BB962C8B-B14F-4D97-AF65-F5344CB8AC3E}">
        <p14:creationId xmlns:p14="http://schemas.microsoft.com/office/powerpoint/2010/main" val="3920357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88D4E06B-6341-4106-90D5-731631E1087C}" type="datetime1">
              <a:rPr lang="es-ES" noProof="0" smtClean="0"/>
              <a:t>06/02/2022</a:t>
            </a:fld>
            <a:endParaRPr lang="es-ES" noProof="0"/>
          </a:p>
        </p:txBody>
      </p:sp>
      <p:sp>
        <p:nvSpPr>
          <p:cNvPr id="5" name="Footer Placeholder 4"/>
          <p:cNvSpPr>
            <a:spLocks noGrp="1"/>
          </p:cNvSpPr>
          <p:nvPr>
            <p:ph type="ftr" sz="quarter" idx="11"/>
          </p:nvPr>
        </p:nvSpPr>
        <p:spPr/>
        <p:txBody>
          <a:bodyPr/>
          <a:lstStyle/>
          <a:p>
            <a:pPr rtl="0"/>
            <a:endParaRPr lang="es-ES" noProof="0"/>
          </a:p>
        </p:txBody>
      </p:sp>
      <p:sp>
        <p:nvSpPr>
          <p:cNvPr id="6" name="Slide Number Placeholder 5"/>
          <p:cNvSpPr>
            <a:spLocks noGrp="1"/>
          </p:cNvSpPr>
          <p:nvPr>
            <p:ph type="sldNum" sz="quarter" idx="12"/>
          </p:nvPr>
        </p:nvSpPr>
        <p:spPr/>
        <p:txBody>
          <a:bodyPr/>
          <a:lstStyle/>
          <a:p>
            <a:pPr rtl="0"/>
            <a:fld id="{0FF54DE5-C571-48E8-A5BC-B369434E2F44}" type="slidenum">
              <a:rPr lang="es-ES" noProof="0" smtClean="0"/>
              <a:pPr rtl="0"/>
              <a:t>‹Nº›</a:t>
            </a:fld>
            <a:endParaRPr lang="es-ES" noProof="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503877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fld id="{88D4E06B-6341-4106-90D5-731631E1087C}" type="datetime1">
              <a:rPr lang="es-ES" noProof="0" smtClean="0"/>
              <a:t>06/02/2022</a:t>
            </a:fld>
            <a:endParaRPr lang="es-ES" noProof="0"/>
          </a:p>
        </p:txBody>
      </p:sp>
      <p:sp>
        <p:nvSpPr>
          <p:cNvPr id="5" name="Footer Placeholder 4"/>
          <p:cNvSpPr>
            <a:spLocks noGrp="1"/>
          </p:cNvSpPr>
          <p:nvPr>
            <p:ph type="ftr" sz="quarter" idx="11"/>
          </p:nvPr>
        </p:nvSpPr>
        <p:spPr/>
        <p:txBody>
          <a:bodyPr/>
          <a:lstStyle/>
          <a:p>
            <a:pPr rtl="0"/>
            <a:endParaRPr lang="es-ES" noProof="0"/>
          </a:p>
        </p:txBody>
      </p:sp>
      <p:sp>
        <p:nvSpPr>
          <p:cNvPr id="6" name="Slide Number Placeholder 5"/>
          <p:cNvSpPr>
            <a:spLocks noGrp="1"/>
          </p:cNvSpPr>
          <p:nvPr>
            <p:ph type="sldNum" sz="quarter" idx="12"/>
          </p:nvPr>
        </p:nvSpPr>
        <p:spPr/>
        <p:txBody>
          <a:bodyPr/>
          <a:lstStyle/>
          <a:p>
            <a:pPr rtl="0"/>
            <a:fld id="{0FF54DE5-C571-48E8-A5BC-B369434E2F44}" type="slidenum">
              <a:rPr lang="es-ES" noProof="0" smtClean="0"/>
              <a:pPr rtl="0"/>
              <a:t>‹Nº›</a:t>
            </a:fld>
            <a:endParaRPr lang="es-ES" noProof="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929579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pPr rtl="0"/>
            <a:fld id="{88D4E06B-6341-4106-90D5-731631E1087C}" type="datetime1">
              <a:rPr lang="es-ES" noProof="0" smtClean="0"/>
              <a:t>06/02/2022</a:t>
            </a:fld>
            <a:endParaRPr lang="es-ES" noProof="0"/>
          </a:p>
        </p:txBody>
      </p:sp>
      <p:sp>
        <p:nvSpPr>
          <p:cNvPr id="6" name="Footer Placeholder 5"/>
          <p:cNvSpPr>
            <a:spLocks noGrp="1"/>
          </p:cNvSpPr>
          <p:nvPr>
            <p:ph type="ftr" sz="quarter" idx="11"/>
          </p:nvPr>
        </p:nvSpPr>
        <p:spPr/>
        <p:txBody>
          <a:bodyPr/>
          <a:lstStyle/>
          <a:p>
            <a:pPr rtl="0"/>
            <a:endParaRPr lang="es-ES" noProof="0"/>
          </a:p>
        </p:txBody>
      </p:sp>
      <p:sp>
        <p:nvSpPr>
          <p:cNvPr id="7" name="Slide Number Placeholder 6"/>
          <p:cNvSpPr>
            <a:spLocks noGrp="1"/>
          </p:cNvSpPr>
          <p:nvPr>
            <p:ph type="sldNum" sz="quarter" idx="12"/>
          </p:nvPr>
        </p:nvSpPr>
        <p:spPr/>
        <p:txBody>
          <a:bodyPr/>
          <a:lstStyle/>
          <a:p>
            <a:pPr rtl="0"/>
            <a:fld id="{0FF54DE5-C571-48E8-A5BC-B369434E2F44}" type="slidenum">
              <a:rPr lang="es-ES" noProof="0" smtClean="0"/>
              <a:pPr rtl="0"/>
              <a:t>‹Nº›</a:t>
            </a:fld>
            <a:endParaRPr lang="es-ES" noProof="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35271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pPr rtl="0"/>
            <a:fld id="{EF79E90F-802B-4F97-8639-4B1FE3F317A8}" type="datetime1">
              <a:rPr lang="es-ES" noProof="0" smtClean="0"/>
              <a:t>06/02/2022</a:t>
            </a:fld>
            <a:endParaRPr lang="es-ES" noProof="0"/>
          </a:p>
        </p:txBody>
      </p:sp>
      <p:sp>
        <p:nvSpPr>
          <p:cNvPr id="8" name="Footer Placeholder 7"/>
          <p:cNvSpPr>
            <a:spLocks noGrp="1"/>
          </p:cNvSpPr>
          <p:nvPr>
            <p:ph type="ftr" sz="quarter" idx="11"/>
          </p:nvPr>
        </p:nvSpPr>
        <p:spPr/>
        <p:txBody>
          <a:bodyPr/>
          <a:lstStyle/>
          <a:p>
            <a:pPr rtl="0"/>
            <a:endParaRPr lang="es-ES" noProof="0"/>
          </a:p>
        </p:txBody>
      </p:sp>
      <p:sp>
        <p:nvSpPr>
          <p:cNvPr id="9" name="Slide Number Placeholder 8"/>
          <p:cNvSpPr>
            <a:spLocks noGrp="1"/>
          </p:cNvSpPr>
          <p:nvPr>
            <p:ph type="sldNum" sz="quarter" idx="12"/>
          </p:nvPr>
        </p:nvSpPr>
        <p:spPr/>
        <p:txBody>
          <a:bodyPr/>
          <a:lstStyle/>
          <a:p>
            <a:pPr rtl="0"/>
            <a:fld id="{0FF54DE5-C571-48E8-A5BC-B369434E2F44}" type="slidenum">
              <a:rPr lang="es-ES" noProof="0" smtClean="0"/>
              <a:t>‹Nº›</a:t>
            </a:fld>
            <a:endParaRPr lang="es-ES" noProof="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6910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pPr rtl="0"/>
            <a:fld id="{A0A864E0-A01D-42F4-8CB5-EFF93D1DF42E}" type="datetime1">
              <a:rPr lang="es-ES" noProof="0" smtClean="0"/>
              <a:t>06/02/2022</a:t>
            </a:fld>
            <a:endParaRPr lang="es-ES" noProof="0"/>
          </a:p>
        </p:txBody>
      </p:sp>
      <p:sp>
        <p:nvSpPr>
          <p:cNvPr id="4" name="Footer Placeholder 3"/>
          <p:cNvSpPr>
            <a:spLocks noGrp="1"/>
          </p:cNvSpPr>
          <p:nvPr>
            <p:ph type="ftr" sz="quarter" idx="11"/>
          </p:nvPr>
        </p:nvSpPr>
        <p:spPr/>
        <p:txBody>
          <a:bodyPr/>
          <a:lstStyle/>
          <a:p>
            <a:pPr rtl="0"/>
            <a:endParaRPr lang="es-ES" noProof="0"/>
          </a:p>
        </p:txBody>
      </p:sp>
      <p:sp>
        <p:nvSpPr>
          <p:cNvPr id="5" name="Slide Number Placeholder 4"/>
          <p:cNvSpPr>
            <a:spLocks noGrp="1"/>
          </p:cNvSpPr>
          <p:nvPr>
            <p:ph type="sldNum" sz="quarter" idx="12"/>
          </p:nvPr>
        </p:nvSpPr>
        <p:spPr/>
        <p:txBody>
          <a:bodyPr/>
          <a:lstStyle/>
          <a:p>
            <a:pPr rtl="0"/>
            <a:fld id="{0FF54DE5-C571-48E8-A5BC-B369434E2F44}" type="slidenum">
              <a:rPr lang="es-ES" noProof="0" smtClean="0"/>
              <a:t>‹Nº›</a:t>
            </a:fld>
            <a:endParaRPr lang="es-E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821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2E5AFE48-EA43-4272-BC16-ACE23514D23F}" type="datetime1">
              <a:rPr lang="es-ES" noProof="0" smtClean="0"/>
              <a:t>06/02/2022</a:t>
            </a:fld>
            <a:endParaRPr lang="es-ES" noProof="0"/>
          </a:p>
        </p:txBody>
      </p:sp>
      <p:sp>
        <p:nvSpPr>
          <p:cNvPr id="3" name="Footer Placeholder 2"/>
          <p:cNvSpPr>
            <a:spLocks noGrp="1"/>
          </p:cNvSpPr>
          <p:nvPr>
            <p:ph type="ftr" sz="quarter" idx="11"/>
          </p:nvPr>
        </p:nvSpPr>
        <p:spPr/>
        <p:txBody>
          <a:bodyPr/>
          <a:lstStyle/>
          <a:p>
            <a:pPr rtl="0"/>
            <a:endParaRPr lang="es-ES" noProof="0"/>
          </a:p>
        </p:txBody>
      </p:sp>
      <p:sp>
        <p:nvSpPr>
          <p:cNvPr id="4" name="Slide Number Placeholder 3"/>
          <p:cNvSpPr>
            <a:spLocks noGrp="1"/>
          </p:cNvSpPr>
          <p:nvPr>
            <p:ph type="sldNum" sz="quarter" idx="12"/>
          </p:nvPr>
        </p:nvSpPr>
        <p:spPr/>
        <p:txBody>
          <a:bodyPr/>
          <a:lstStyle/>
          <a:p>
            <a:pPr rtl="0"/>
            <a:fld id="{0FF54DE5-C571-48E8-A5BC-B369434E2F44}" type="slidenum">
              <a:rPr lang="es-ES" noProof="0" smtClean="0"/>
              <a:t>‹Nº›</a:t>
            </a:fld>
            <a:endParaRPr lang="es-ES" noProof="0"/>
          </a:p>
        </p:txBody>
      </p:sp>
    </p:spTree>
    <p:extLst>
      <p:ext uri="{BB962C8B-B14F-4D97-AF65-F5344CB8AC3E}">
        <p14:creationId xmlns:p14="http://schemas.microsoft.com/office/powerpoint/2010/main" val="667796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rtl="0"/>
            <a:fld id="{AB074727-7E77-420D-BEF2-1D71D1596181}" type="datetime1">
              <a:rPr lang="es-ES" noProof="0" smtClean="0"/>
              <a:t>06/02/2022</a:t>
            </a:fld>
            <a:endParaRPr lang="es-ES" noProof="0"/>
          </a:p>
        </p:txBody>
      </p:sp>
      <p:sp>
        <p:nvSpPr>
          <p:cNvPr id="6" name="Footer Placeholder 5"/>
          <p:cNvSpPr>
            <a:spLocks noGrp="1"/>
          </p:cNvSpPr>
          <p:nvPr>
            <p:ph type="ftr" sz="quarter" idx="11"/>
          </p:nvPr>
        </p:nvSpPr>
        <p:spPr/>
        <p:txBody>
          <a:bodyPr/>
          <a:lstStyle/>
          <a:p>
            <a:pPr rtl="0"/>
            <a:endParaRPr lang="es-ES" noProof="0"/>
          </a:p>
        </p:txBody>
      </p:sp>
      <p:sp>
        <p:nvSpPr>
          <p:cNvPr id="7" name="Slide Number Placeholder 6"/>
          <p:cNvSpPr>
            <a:spLocks noGrp="1"/>
          </p:cNvSpPr>
          <p:nvPr>
            <p:ph type="sldNum" sz="quarter" idx="12"/>
          </p:nvPr>
        </p:nvSpPr>
        <p:spPr/>
        <p:txBody>
          <a:bodyPr/>
          <a:lstStyle/>
          <a:p>
            <a:pPr rtl="0"/>
            <a:fld id="{0FF54DE5-C571-48E8-A5BC-B369434E2F44}" type="slidenum">
              <a:rPr lang="es-ES" noProof="0" smtClean="0"/>
              <a:t>‹Nº›</a:t>
            </a:fld>
            <a:endParaRPr lang="es-ES" noProof="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0588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88D4E06B-6341-4106-90D5-731631E1087C}" type="datetime1">
              <a:rPr lang="es-ES" noProof="0" smtClean="0"/>
              <a:t>06/02/2022</a:t>
            </a:fld>
            <a:endParaRPr lang="es-E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es-ES" noProof="0"/>
          </a:p>
        </p:txBody>
      </p:sp>
      <p:sp>
        <p:nvSpPr>
          <p:cNvPr id="7" name="Slide Number Placeholder 6"/>
          <p:cNvSpPr>
            <a:spLocks noGrp="1"/>
          </p:cNvSpPr>
          <p:nvPr>
            <p:ph type="sldNum" sz="quarter" idx="12"/>
          </p:nvPr>
        </p:nvSpPr>
        <p:spPr/>
        <p:txBody>
          <a:bodyPr/>
          <a:lstStyle/>
          <a:p>
            <a:pPr rtl="0"/>
            <a:fld id="{0FF54DE5-C571-48E8-A5BC-B369434E2F44}" type="slidenum">
              <a:rPr lang="es-ES" noProof="0" smtClean="0"/>
              <a:pPr rtl="0"/>
              <a:t>‹Nº›</a:t>
            </a:fld>
            <a:endParaRPr lang="es-E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55580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rtl="0"/>
            <a:fld id="{88D4E06B-6341-4106-90D5-731631E1087C}" type="datetime1">
              <a:rPr lang="es-ES" noProof="0" smtClean="0"/>
              <a:t>06/02/2022</a:t>
            </a:fld>
            <a:endParaRPr lang="es-ES" noProof="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rtl="0"/>
            <a:endParaRPr lang="es-ES" noProof="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rtl="0"/>
            <a:fld id="{0FF54DE5-C571-48E8-A5BC-B369434E2F44}" type="slidenum">
              <a:rPr lang="es-ES" noProof="0" smtClean="0"/>
              <a:pPr rtl="0"/>
              <a:t>‹Nº›</a:t>
            </a:fld>
            <a:endParaRPr lang="es-ES" noProof="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110110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ítulo 15">
            <a:extLst>
              <a:ext uri="{FF2B5EF4-FFF2-40B4-BE49-F238E27FC236}">
                <a16:creationId xmlns:a16="http://schemas.microsoft.com/office/drawing/2014/main" id="{E24E40A6-7F45-46A7-A385-C9B7B7E09725}"/>
              </a:ext>
            </a:extLst>
          </p:cNvPr>
          <p:cNvSpPr>
            <a:spLocks noGrp="1"/>
          </p:cNvSpPr>
          <p:nvPr>
            <p:ph type="ctrTitle"/>
          </p:nvPr>
        </p:nvSpPr>
        <p:spPr>
          <a:xfrm>
            <a:off x="3807229" y="3874819"/>
            <a:ext cx="8188040" cy="2827421"/>
          </a:xfrm>
          <a:ln>
            <a:noFill/>
          </a:ln>
        </p:spPr>
        <p:style>
          <a:lnRef idx="1">
            <a:schemeClr val="accent3"/>
          </a:lnRef>
          <a:fillRef idx="2">
            <a:schemeClr val="accent3"/>
          </a:fillRef>
          <a:effectRef idx="1">
            <a:schemeClr val="accent3"/>
          </a:effectRef>
          <a:fontRef idx="minor">
            <a:schemeClr val="dk1"/>
          </a:fontRef>
        </p:style>
        <p:txBody>
          <a:bodyPr>
            <a:noAutofit/>
          </a:bodyPr>
          <a:lstStyle/>
          <a:p>
            <a:pPr>
              <a:lnSpc>
                <a:spcPct val="100000"/>
              </a:lnSpc>
            </a:pPr>
            <a:r>
              <a:rPr lang="es-SV" sz="2800" b="1" dirty="0">
                <a:solidFill>
                  <a:srgbClr val="7030A0"/>
                </a:solidFill>
              </a:rPr>
              <a:t>PROYECTO DE INVESTIGACIÓN:</a:t>
            </a:r>
            <a:r>
              <a:rPr lang="es-SV" sz="2800" b="1" dirty="0"/>
              <a:t> </a:t>
            </a:r>
            <a:br>
              <a:rPr lang="es-SV" sz="2800" b="1" dirty="0"/>
            </a:br>
            <a:r>
              <a:rPr lang="es-ES" sz="2800" b="1" dirty="0"/>
              <a:t>SISTEMATIZACIÓN DE LAS PRÁCTICAS DE ENSEÑANZA VIRTUAL EN LA FACULTAD DE CIENCIAS Y HUMANIDADES DE LA UNIVERSIDAD DE EL SALVADOR</a:t>
            </a:r>
            <a:endParaRPr lang="es-SV" sz="2800" b="1" dirty="0"/>
          </a:p>
        </p:txBody>
      </p:sp>
      <p:sp>
        <p:nvSpPr>
          <p:cNvPr id="10" name="CuadroTexto 9">
            <a:extLst>
              <a:ext uri="{FF2B5EF4-FFF2-40B4-BE49-F238E27FC236}">
                <a16:creationId xmlns:a16="http://schemas.microsoft.com/office/drawing/2014/main" id="{EC09DB5D-A684-4490-A5D8-82A4D5149BE0}"/>
              </a:ext>
            </a:extLst>
          </p:cNvPr>
          <p:cNvSpPr txBox="1"/>
          <p:nvPr/>
        </p:nvSpPr>
        <p:spPr>
          <a:xfrm>
            <a:off x="219413" y="141649"/>
            <a:ext cx="7386732" cy="1015663"/>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R="1285875">
              <a:spcAft>
                <a:spcPts val="0"/>
              </a:spcAft>
            </a:pPr>
            <a:r>
              <a:rPr lang="es-ES" sz="2000" dirty="0">
                <a:effectLst/>
                <a:latin typeface="Arial MT"/>
                <a:ea typeface="Arial MT"/>
                <a:cs typeface="Arial MT"/>
              </a:rPr>
              <a:t>UNIVERSIDAD DE EL SALVADOR</a:t>
            </a:r>
            <a:endParaRPr lang="es-ES" sz="2000" spc="5" dirty="0">
              <a:latin typeface="Arial MT"/>
              <a:ea typeface="Arial MT"/>
              <a:cs typeface="Arial MT"/>
            </a:endParaRPr>
          </a:p>
          <a:p>
            <a:pPr marR="1285875">
              <a:spcAft>
                <a:spcPts val="0"/>
              </a:spcAft>
            </a:pPr>
            <a:r>
              <a:rPr lang="es-ES" sz="2000" dirty="0">
                <a:effectLst/>
                <a:latin typeface="Arial MT"/>
                <a:ea typeface="Arial MT"/>
                <a:cs typeface="Arial MT"/>
              </a:rPr>
              <a:t>FACULTAD</a:t>
            </a:r>
            <a:r>
              <a:rPr lang="es-ES" sz="2000" spc="-35" dirty="0">
                <a:effectLst/>
                <a:latin typeface="Arial MT"/>
                <a:ea typeface="Arial MT"/>
                <a:cs typeface="Arial MT"/>
              </a:rPr>
              <a:t> </a:t>
            </a:r>
            <a:r>
              <a:rPr lang="es-ES" sz="2000" dirty="0">
                <a:effectLst/>
                <a:latin typeface="Arial MT"/>
                <a:ea typeface="Arial MT"/>
                <a:cs typeface="Arial MT"/>
              </a:rPr>
              <a:t>MULTIDISCIPLINARIA</a:t>
            </a:r>
            <a:r>
              <a:rPr lang="es-ES" sz="2000" spc="-30" dirty="0">
                <a:effectLst/>
                <a:latin typeface="Arial MT"/>
                <a:ea typeface="Arial MT"/>
                <a:cs typeface="Arial MT"/>
              </a:rPr>
              <a:t> </a:t>
            </a:r>
            <a:r>
              <a:rPr lang="es-ES" sz="2000" dirty="0">
                <a:effectLst/>
                <a:latin typeface="Arial MT"/>
                <a:ea typeface="Arial MT"/>
                <a:cs typeface="Arial MT"/>
              </a:rPr>
              <a:t>DE</a:t>
            </a:r>
            <a:r>
              <a:rPr lang="es-ES" sz="2000" spc="-30" dirty="0">
                <a:effectLst/>
                <a:latin typeface="Arial MT"/>
                <a:ea typeface="Arial MT"/>
                <a:cs typeface="Arial MT"/>
              </a:rPr>
              <a:t> </a:t>
            </a:r>
            <a:r>
              <a:rPr lang="es-ES" sz="2000" dirty="0">
                <a:effectLst/>
                <a:latin typeface="Arial MT"/>
                <a:ea typeface="Arial MT"/>
                <a:cs typeface="Arial MT"/>
              </a:rPr>
              <a:t>OCCIDENTE</a:t>
            </a:r>
          </a:p>
          <a:p>
            <a:pPr marR="1285875">
              <a:spcAft>
                <a:spcPts val="0"/>
              </a:spcAft>
            </a:pPr>
            <a:r>
              <a:rPr lang="es-ES" sz="2000" dirty="0">
                <a:effectLst/>
                <a:latin typeface="Arial MT"/>
                <a:ea typeface="Arial MT"/>
                <a:cs typeface="Arial MT"/>
              </a:rPr>
              <a:t>ESCUELA</a:t>
            </a:r>
            <a:r>
              <a:rPr lang="es-ES" sz="2000" spc="-5" dirty="0">
                <a:effectLst/>
                <a:latin typeface="Arial MT"/>
                <a:ea typeface="Arial MT"/>
                <a:cs typeface="Arial MT"/>
              </a:rPr>
              <a:t> </a:t>
            </a:r>
            <a:r>
              <a:rPr lang="es-ES" sz="2000" dirty="0">
                <a:effectLst/>
                <a:latin typeface="Arial MT"/>
                <a:ea typeface="Arial MT"/>
                <a:cs typeface="Arial MT"/>
              </a:rPr>
              <a:t>DE</a:t>
            </a:r>
            <a:r>
              <a:rPr lang="es-ES" sz="2000" spc="-15" dirty="0">
                <a:effectLst/>
                <a:latin typeface="Arial MT"/>
                <a:ea typeface="Arial MT"/>
                <a:cs typeface="Arial MT"/>
              </a:rPr>
              <a:t> </a:t>
            </a:r>
            <a:r>
              <a:rPr lang="es-ES" sz="2000" dirty="0">
                <a:effectLst/>
                <a:latin typeface="Arial MT"/>
                <a:ea typeface="Arial MT"/>
                <a:cs typeface="Arial MT"/>
              </a:rPr>
              <a:t>POSGRADO</a:t>
            </a:r>
            <a:endParaRPr lang="es-SV" sz="2000" dirty="0">
              <a:effectLst/>
              <a:latin typeface="Arial MT"/>
              <a:ea typeface="Arial MT"/>
              <a:cs typeface="Arial MT"/>
            </a:endParaRPr>
          </a:p>
        </p:txBody>
      </p:sp>
      <p:pic>
        <p:nvPicPr>
          <p:cNvPr id="11" name="image2.png">
            <a:extLst>
              <a:ext uri="{FF2B5EF4-FFF2-40B4-BE49-F238E27FC236}">
                <a16:creationId xmlns:a16="http://schemas.microsoft.com/office/drawing/2014/main" id="{A9F8D90E-E751-4244-9891-F96A0ED90FF9}"/>
              </a:ext>
            </a:extLst>
          </p:cNvPr>
          <p:cNvPicPr/>
          <p:nvPr/>
        </p:nvPicPr>
        <p:blipFill>
          <a:blip r:embed="rId3" cstate="print"/>
          <a:stretch>
            <a:fillRect/>
          </a:stretch>
        </p:blipFill>
        <p:spPr>
          <a:xfrm>
            <a:off x="7913464" y="153952"/>
            <a:ext cx="1300622" cy="1660535"/>
          </a:xfrm>
          <a:prstGeom prst="rect">
            <a:avLst/>
          </a:prstGeom>
        </p:spPr>
      </p:pic>
      <p:pic>
        <p:nvPicPr>
          <p:cNvPr id="12" name="image1.jpeg" descr="Diagrama  Descripción generada automáticamente">
            <a:extLst>
              <a:ext uri="{FF2B5EF4-FFF2-40B4-BE49-F238E27FC236}">
                <a16:creationId xmlns:a16="http://schemas.microsoft.com/office/drawing/2014/main" id="{2F6E9AE9-6585-4EBE-9AA5-E8B00F79716C}"/>
              </a:ext>
            </a:extLst>
          </p:cNvPr>
          <p:cNvPicPr/>
          <p:nvPr/>
        </p:nvPicPr>
        <p:blipFill>
          <a:blip r:embed="rId4" cstate="print"/>
          <a:stretch>
            <a:fillRect/>
          </a:stretch>
        </p:blipFill>
        <p:spPr>
          <a:xfrm>
            <a:off x="9371775" y="153952"/>
            <a:ext cx="2623494" cy="1660536"/>
          </a:xfrm>
          <a:prstGeom prst="rect">
            <a:avLst/>
          </a:prstGeom>
        </p:spPr>
      </p:pic>
      <p:sp>
        <p:nvSpPr>
          <p:cNvPr id="14" name="CuadroTexto 13">
            <a:extLst>
              <a:ext uri="{FF2B5EF4-FFF2-40B4-BE49-F238E27FC236}">
                <a16:creationId xmlns:a16="http://schemas.microsoft.com/office/drawing/2014/main" id="{82B74104-F627-4D45-B476-C1515122D253}"/>
              </a:ext>
            </a:extLst>
          </p:cNvPr>
          <p:cNvSpPr txBox="1"/>
          <p:nvPr/>
        </p:nvSpPr>
        <p:spPr>
          <a:xfrm>
            <a:off x="1030778" y="2275845"/>
            <a:ext cx="9094124" cy="1015663"/>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R="209550"/>
            <a:endParaRPr lang="es-ES" sz="2000" dirty="0" smtClean="0">
              <a:effectLst/>
              <a:latin typeface="Arial" panose="020B0604020202020204" pitchFamily="34" charset="0"/>
              <a:ea typeface="Arial" panose="020B0604020202020204" pitchFamily="34" charset="0"/>
            </a:endParaRPr>
          </a:p>
          <a:p>
            <a:pPr marR="209550"/>
            <a:r>
              <a:rPr lang="es-ES" sz="2000" dirty="0" smtClean="0">
                <a:effectLst/>
                <a:latin typeface="Arial" panose="020B0604020202020204" pitchFamily="34" charset="0"/>
                <a:ea typeface="Arial" panose="020B0604020202020204" pitchFamily="34" charset="0"/>
              </a:rPr>
              <a:t>PROGRAMA</a:t>
            </a:r>
            <a:r>
              <a:rPr lang="es-ES" sz="2000" spc="-40" dirty="0" smtClean="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INTERDISCIPLINARIO</a:t>
            </a:r>
            <a:r>
              <a:rPr lang="es-ES" sz="2000" spc="-2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DE</a:t>
            </a:r>
            <a:r>
              <a:rPr lang="es-ES" sz="2000" spc="-2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DOCTORADO EN</a:t>
            </a:r>
            <a:r>
              <a:rPr lang="es-ES" sz="2000" spc="-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EDUCACIÓN </a:t>
            </a:r>
            <a:r>
              <a:rPr lang="es-ES" sz="2000" dirty="0">
                <a:latin typeface="Arial" panose="020B0604020202020204" pitchFamily="34" charset="0"/>
                <a:ea typeface="Arial" panose="020B0604020202020204" pitchFamily="34" charset="0"/>
              </a:rPr>
              <a:t>CON ESPECIALIDAD EN EDUCACIÓN </a:t>
            </a:r>
            <a:r>
              <a:rPr lang="es-ES" sz="2000" dirty="0" smtClean="0">
                <a:latin typeface="Arial" panose="020B0604020202020204" pitchFamily="34" charset="0"/>
                <a:ea typeface="Arial" panose="020B0604020202020204" pitchFamily="34" charset="0"/>
              </a:rPr>
              <a:t>SUPERIOR</a:t>
            </a:r>
            <a:endParaRPr lang="es-ES" sz="20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71948" y="1401097"/>
            <a:ext cx="11300952" cy="4409768"/>
          </a:xfrm>
        </p:spPr>
        <p:txBody>
          <a:bodyPr rtlCol="0">
            <a:noAutofit/>
          </a:bodyPr>
          <a:lstStyle/>
          <a:p>
            <a:pPr algn="just"/>
            <a:r>
              <a:rPr lang="es-ES" sz="2400" b="1" dirty="0">
                <a:solidFill>
                  <a:schemeClr val="accent5"/>
                </a:solidFill>
                <a:latin typeface="Calibri" panose="020F0502020204030204" pitchFamily="34" charset="0"/>
                <a:ea typeface="Calibri" panose="020F0502020204030204" pitchFamily="34" charset="0"/>
                <a:cs typeface="Calibri" panose="020F0502020204030204" pitchFamily="34" charset="0"/>
              </a:rPr>
              <a:t>BERGER Y LUCKMANN (1966): </a:t>
            </a:r>
            <a:r>
              <a:rPr lang="es-ES" sz="2400" dirty="0">
                <a:latin typeface="Calibri" panose="020F0502020204030204" pitchFamily="34" charset="0"/>
                <a:ea typeface="Calibri" panose="020F0502020204030204" pitchFamily="34" charset="0"/>
                <a:cs typeface="Calibri" panose="020F0502020204030204" pitchFamily="34" charset="0"/>
              </a:rPr>
              <a:t>ENFRENTAR EL CAOS MEDIANTE SIGNOS PROTECTORES.</a:t>
            </a:r>
          </a:p>
          <a:p>
            <a:pPr algn="just"/>
            <a:r>
              <a:rPr lang="es-ES" sz="2400" b="1" dirty="0">
                <a:solidFill>
                  <a:schemeClr val="accent5"/>
                </a:solidFill>
                <a:latin typeface="Calibri" panose="020F0502020204030204" pitchFamily="34" charset="0"/>
                <a:cs typeface="Calibri" panose="020F0502020204030204" pitchFamily="34" charset="0"/>
              </a:rPr>
              <a:t>GARAY ARGUETA (2015): </a:t>
            </a:r>
            <a:r>
              <a:rPr lang="es-ES" sz="2400" dirty="0">
                <a:latin typeface="Calibri" panose="020F0502020204030204" pitchFamily="34" charset="0"/>
                <a:cs typeface="Calibri" panose="020F0502020204030204" pitchFamily="34" charset="0"/>
              </a:rPr>
              <a:t>LA EDUCACIÓN A DISTANCIA SE EXPANDIÓ EN VARIEDAD DE FORMAS: EDUCACIÓN NO PRESENCIAL, E-LEARNING, ETC..</a:t>
            </a:r>
          </a:p>
          <a:p>
            <a:pPr algn="just"/>
            <a:r>
              <a:rPr lang="es-ES" sz="2400" dirty="0">
                <a:latin typeface="Calibri" panose="020F0502020204030204" pitchFamily="34" charset="0"/>
                <a:cs typeface="Calibri" panose="020F0502020204030204" pitchFamily="34" charset="0"/>
              </a:rPr>
              <a:t>LA INFORMACIÓN Y EL CONOCIMIENTO SON, </a:t>
            </a:r>
            <a:r>
              <a:rPr lang="es-ES" sz="2400" b="1" dirty="0">
                <a:solidFill>
                  <a:schemeClr val="accent5"/>
                </a:solidFill>
                <a:latin typeface="Calibri" panose="020F0502020204030204" pitchFamily="34" charset="0"/>
                <a:cs typeface="Calibri" panose="020F0502020204030204" pitchFamily="34" charset="0"/>
              </a:rPr>
              <a:t>KARSTEN KRÜGER (2006), </a:t>
            </a:r>
            <a:r>
              <a:rPr lang="es-ES" sz="2400" dirty="0">
                <a:latin typeface="Calibri" panose="020F0502020204030204" pitchFamily="34" charset="0"/>
                <a:cs typeface="Calibri" panose="020F0502020204030204" pitchFamily="34" charset="0"/>
              </a:rPr>
              <a:t>LOS FACTORES PRODUCTIVOS MÁS IMPORTANTES PARA EL PROGRESO EN EL SIGLO XXI.</a:t>
            </a:r>
          </a:p>
          <a:p>
            <a:pPr algn="just"/>
            <a:r>
              <a:rPr lang="es-ES" sz="2400" dirty="0">
                <a:solidFill>
                  <a:schemeClr val="tx1"/>
                </a:solidFill>
                <a:latin typeface="Calibri" panose="020F0502020204030204" pitchFamily="34" charset="0"/>
                <a:cs typeface="Calibri" panose="020F0502020204030204" pitchFamily="34" charset="0"/>
              </a:rPr>
              <a:t>ESTA INVESTIGACIÓN ADEMÁS </a:t>
            </a:r>
            <a:r>
              <a:rPr lang="es-ES" sz="2400" dirty="0">
                <a:latin typeface="Calibri" panose="020F0502020204030204" pitchFamily="34" charset="0"/>
                <a:cs typeface="Calibri" panose="020F0502020204030204" pitchFamily="34" charset="0"/>
              </a:rPr>
              <a:t>DE DETERMINAR EL ESTADO ACTUAL DE LA VIRTUALIDAD DE LAS CARRERAS HUMANÍSTICAS DE LA UES, APORTARÁ A MEJORAR EL ACTUAL MODELO EDUCATIVO, QUE YA TIENE ACIERTOS COMPLEMENTARIOS PARA SOLUCIONAR DEFICIENCIAS.</a:t>
            </a:r>
            <a:endParaRPr lang="es-ES"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267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555219" y="1989445"/>
            <a:ext cx="11346730" cy="3452710"/>
          </a:xfrm>
        </p:spPr>
        <p:txBody>
          <a:bodyPr rtlCol="0">
            <a:noAutofit/>
          </a:bodyPr>
          <a:lstStyle/>
          <a:p>
            <a:pPr algn="just"/>
            <a:r>
              <a:rPr lang="es-ES" sz="2400" dirty="0">
                <a:solidFill>
                  <a:schemeClr val="accent5">
                    <a:lumMod val="50000"/>
                  </a:schemeClr>
                </a:solidFill>
                <a:latin typeface="Calibri" panose="020F0502020204030204" pitchFamily="34" charset="0"/>
                <a:ea typeface="Calibri" panose="020F0502020204030204" pitchFamily="34" charset="0"/>
                <a:cs typeface="Calibri" panose="020F0502020204030204" pitchFamily="34" charset="0"/>
              </a:rPr>
              <a:t>EL ROL DOCENTE CAMBIA PARA CONVERTIRSE EN UN MEDIADOR PARA EL ALUMNO. </a:t>
            </a:r>
          </a:p>
          <a:p>
            <a:pPr algn="just"/>
            <a:r>
              <a:rPr lang="es-ES" sz="2400" dirty="0">
                <a:solidFill>
                  <a:schemeClr val="accent5">
                    <a:lumMod val="50000"/>
                  </a:schemeClr>
                </a:solidFill>
                <a:latin typeface="Calibri" panose="020F0502020204030204" pitchFamily="34" charset="0"/>
                <a:ea typeface="Calibri" panose="020F0502020204030204" pitchFamily="34" charset="0"/>
                <a:cs typeface="Calibri" panose="020F0502020204030204" pitchFamily="34" charset="0"/>
              </a:rPr>
              <a:t>LOS CONTENIDOS TAMBIÉN DEBERÍAN EVOLUCIONAR DEL MODELO TRADICIONAL Y ESTRUCTURARSE PARA ENFRENTAR LA REALIDAD A TRAVÉS DE LA REFLEXIÓN Y LA TOMA DE DECISIONES INFORMADAS Y RESPONSABLES. </a:t>
            </a:r>
          </a:p>
          <a:p>
            <a:pPr algn="just"/>
            <a:r>
              <a:rPr lang="es-ES" sz="2400" dirty="0">
                <a:solidFill>
                  <a:schemeClr val="accent5">
                    <a:lumMod val="75000"/>
                  </a:schemeClr>
                </a:solidFill>
              </a:rPr>
              <a:t>Esta investigación será una de las primeras en la Universidad de El Salvador que aborde este fenómeno. Además, permitirá construir una aproximación que sea de utilidad a la comunidad educativa de este centro de estudios superiores y a la sociedad salvadoreña.</a:t>
            </a:r>
          </a:p>
          <a:p>
            <a:pPr algn="just"/>
            <a:endParaRPr lang="es-ES" sz="2400" dirty="0">
              <a:solidFill>
                <a:schemeClr val="accent5">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5138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ítulo 15">
            <a:extLst>
              <a:ext uri="{FF2B5EF4-FFF2-40B4-BE49-F238E27FC236}">
                <a16:creationId xmlns:a16="http://schemas.microsoft.com/office/drawing/2014/main" id="{E24E40A6-7F45-46A7-A385-C9B7B7E09725}"/>
              </a:ext>
            </a:extLst>
          </p:cNvPr>
          <p:cNvSpPr>
            <a:spLocks noGrp="1"/>
          </p:cNvSpPr>
          <p:nvPr>
            <p:ph type="ctrTitle"/>
          </p:nvPr>
        </p:nvSpPr>
        <p:spPr>
          <a:xfrm>
            <a:off x="5832389" y="3874819"/>
            <a:ext cx="6162880" cy="2827421"/>
          </a:xfrm>
          <a:ln>
            <a:noFill/>
          </a:ln>
        </p:spPr>
        <p:style>
          <a:lnRef idx="1">
            <a:schemeClr val="accent3"/>
          </a:lnRef>
          <a:fillRef idx="2">
            <a:schemeClr val="accent3"/>
          </a:fillRef>
          <a:effectRef idx="1">
            <a:schemeClr val="accent3"/>
          </a:effectRef>
          <a:fontRef idx="minor">
            <a:schemeClr val="dk1"/>
          </a:fontRef>
        </p:style>
        <p:txBody>
          <a:bodyPr>
            <a:noAutofit/>
          </a:bodyPr>
          <a:lstStyle/>
          <a:p>
            <a:pPr>
              <a:lnSpc>
                <a:spcPct val="100000"/>
              </a:lnSpc>
            </a:pPr>
            <a:r>
              <a:rPr lang="es-SV" sz="2800" b="1" dirty="0">
                <a:solidFill>
                  <a:srgbClr val="7030A0"/>
                </a:solidFill>
              </a:rPr>
              <a:t>PROYECTO DE INVESTIGACIÓN:</a:t>
            </a:r>
            <a:r>
              <a:rPr lang="es-SV" sz="2800" b="1" dirty="0"/>
              <a:t> </a:t>
            </a:r>
            <a:br>
              <a:rPr lang="es-SV" sz="2800" b="1" dirty="0"/>
            </a:br>
            <a:r>
              <a:rPr lang="es-ES" sz="2800" b="1" dirty="0"/>
              <a:t>DE LA PRESENCIALIDAD A LA VIRTUALIDAD DEL MODELO DE ENSEÑANZA DE LAS CARRERAS HUMANÍSTICAS DE LA UNIVERSIDAD DE EL SALVADOR</a:t>
            </a:r>
            <a:endParaRPr lang="es-SV" sz="2800" b="1" dirty="0"/>
          </a:p>
        </p:txBody>
      </p:sp>
      <p:sp>
        <p:nvSpPr>
          <p:cNvPr id="10" name="CuadroTexto 9">
            <a:extLst>
              <a:ext uri="{FF2B5EF4-FFF2-40B4-BE49-F238E27FC236}">
                <a16:creationId xmlns:a16="http://schemas.microsoft.com/office/drawing/2014/main" id="{EC09DB5D-A684-4490-A5D8-82A4D5149BE0}"/>
              </a:ext>
            </a:extLst>
          </p:cNvPr>
          <p:cNvSpPr txBox="1"/>
          <p:nvPr/>
        </p:nvSpPr>
        <p:spPr>
          <a:xfrm>
            <a:off x="219413" y="141649"/>
            <a:ext cx="7386732" cy="1015663"/>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R="1285875">
              <a:spcAft>
                <a:spcPts val="0"/>
              </a:spcAft>
            </a:pPr>
            <a:r>
              <a:rPr lang="es-ES" sz="2000" dirty="0">
                <a:effectLst/>
                <a:latin typeface="Arial MT"/>
                <a:ea typeface="Arial MT"/>
                <a:cs typeface="Arial MT"/>
              </a:rPr>
              <a:t>UNIVERSIDAD DE EL SALVADOR</a:t>
            </a:r>
            <a:endParaRPr lang="es-ES" sz="2000" spc="5" dirty="0">
              <a:latin typeface="Arial MT"/>
              <a:ea typeface="Arial MT"/>
              <a:cs typeface="Arial MT"/>
            </a:endParaRPr>
          </a:p>
          <a:p>
            <a:pPr marR="1285875">
              <a:spcAft>
                <a:spcPts val="0"/>
              </a:spcAft>
            </a:pPr>
            <a:r>
              <a:rPr lang="es-ES" sz="2000" dirty="0">
                <a:effectLst/>
                <a:latin typeface="Arial MT"/>
                <a:ea typeface="Arial MT"/>
                <a:cs typeface="Arial MT"/>
              </a:rPr>
              <a:t>FACULTAD</a:t>
            </a:r>
            <a:r>
              <a:rPr lang="es-ES" sz="2000" spc="-35" dirty="0">
                <a:effectLst/>
                <a:latin typeface="Arial MT"/>
                <a:ea typeface="Arial MT"/>
                <a:cs typeface="Arial MT"/>
              </a:rPr>
              <a:t> </a:t>
            </a:r>
            <a:r>
              <a:rPr lang="es-ES" sz="2000" dirty="0">
                <a:effectLst/>
                <a:latin typeface="Arial MT"/>
                <a:ea typeface="Arial MT"/>
                <a:cs typeface="Arial MT"/>
              </a:rPr>
              <a:t>MULTIDISCIPLINARIA</a:t>
            </a:r>
            <a:r>
              <a:rPr lang="es-ES" sz="2000" spc="-30" dirty="0">
                <a:effectLst/>
                <a:latin typeface="Arial MT"/>
                <a:ea typeface="Arial MT"/>
                <a:cs typeface="Arial MT"/>
              </a:rPr>
              <a:t> </a:t>
            </a:r>
            <a:r>
              <a:rPr lang="es-ES" sz="2000" dirty="0">
                <a:effectLst/>
                <a:latin typeface="Arial MT"/>
                <a:ea typeface="Arial MT"/>
                <a:cs typeface="Arial MT"/>
              </a:rPr>
              <a:t>DE</a:t>
            </a:r>
            <a:r>
              <a:rPr lang="es-ES" sz="2000" spc="-30" dirty="0">
                <a:effectLst/>
                <a:latin typeface="Arial MT"/>
                <a:ea typeface="Arial MT"/>
                <a:cs typeface="Arial MT"/>
              </a:rPr>
              <a:t> </a:t>
            </a:r>
            <a:r>
              <a:rPr lang="es-ES" sz="2000" dirty="0">
                <a:effectLst/>
                <a:latin typeface="Arial MT"/>
                <a:ea typeface="Arial MT"/>
                <a:cs typeface="Arial MT"/>
              </a:rPr>
              <a:t>OCCIDENTE</a:t>
            </a:r>
          </a:p>
          <a:p>
            <a:pPr marR="1285875">
              <a:spcAft>
                <a:spcPts val="0"/>
              </a:spcAft>
            </a:pPr>
            <a:r>
              <a:rPr lang="es-ES" sz="2000" dirty="0">
                <a:effectLst/>
                <a:latin typeface="Arial MT"/>
                <a:ea typeface="Arial MT"/>
                <a:cs typeface="Arial MT"/>
              </a:rPr>
              <a:t>ESCUELA</a:t>
            </a:r>
            <a:r>
              <a:rPr lang="es-ES" sz="2000" spc="-5" dirty="0">
                <a:effectLst/>
                <a:latin typeface="Arial MT"/>
                <a:ea typeface="Arial MT"/>
                <a:cs typeface="Arial MT"/>
              </a:rPr>
              <a:t> </a:t>
            </a:r>
            <a:r>
              <a:rPr lang="es-ES" sz="2000" dirty="0">
                <a:effectLst/>
                <a:latin typeface="Arial MT"/>
                <a:ea typeface="Arial MT"/>
                <a:cs typeface="Arial MT"/>
              </a:rPr>
              <a:t>DE</a:t>
            </a:r>
            <a:r>
              <a:rPr lang="es-ES" sz="2000" spc="-15" dirty="0">
                <a:effectLst/>
                <a:latin typeface="Arial MT"/>
                <a:ea typeface="Arial MT"/>
                <a:cs typeface="Arial MT"/>
              </a:rPr>
              <a:t> </a:t>
            </a:r>
            <a:r>
              <a:rPr lang="es-ES" sz="2000" dirty="0">
                <a:effectLst/>
                <a:latin typeface="Arial MT"/>
                <a:ea typeface="Arial MT"/>
                <a:cs typeface="Arial MT"/>
              </a:rPr>
              <a:t>POSGRADO</a:t>
            </a:r>
            <a:endParaRPr lang="es-SV" sz="2000" dirty="0">
              <a:effectLst/>
              <a:latin typeface="Arial MT"/>
              <a:ea typeface="Arial MT"/>
              <a:cs typeface="Arial MT"/>
            </a:endParaRPr>
          </a:p>
        </p:txBody>
      </p:sp>
      <p:pic>
        <p:nvPicPr>
          <p:cNvPr id="11" name="image2.png">
            <a:extLst>
              <a:ext uri="{FF2B5EF4-FFF2-40B4-BE49-F238E27FC236}">
                <a16:creationId xmlns:a16="http://schemas.microsoft.com/office/drawing/2014/main" id="{A9F8D90E-E751-4244-9891-F96A0ED90FF9}"/>
              </a:ext>
            </a:extLst>
          </p:cNvPr>
          <p:cNvPicPr/>
          <p:nvPr/>
        </p:nvPicPr>
        <p:blipFill>
          <a:blip r:embed="rId3" cstate="print"/>
          <a:stretch>
            <a:fillRect/>
          </a:stretch>
        </p:blipFill>
        <p:spPr>
          <a:xfrm>
            <a:off x="7913464" y="153952"/>
            <a:ext cx="1300622" cy="1660535"/>
          </a:xfrm>
          <a:prstGeom prst="rect">
            <a:avLst/>
          </a:prstGeom>
        </p:spPr>
      </p:pic>
      <p:pic>
        <p:nvPicPr>
          <p:cNvPr id="12" name="image1.jpeg" descr="Diagrama  Descripción generada automáticamente">
            <a:extLst>
              <a:ext uri="{FF2B5EF4-FFF2-40B4-BE49-F238E27FC236}">
                <a16:creationId xmlns:a16="http://schemas.microsoft.com/office/drawing/2014/main" id="{2F6E9AE9-6585-4EBE-9AA5-E8B00F79716C}"/>
              </a:ext>
            </a:extLst>
          </p:cNvPr>
          <p:cNvPicPr/>
          <p:nvPr/>
        </p:nvPicPr>
        <p:blipFill>
          <a:blip r:embed="rId4" cstate="print"/>
          <a:stretch>
            <a:fillRect/>
          </a:stretch>
        </p:blipFill>
        <p:spPr>
          <a:xfrm>
            <a:off x="9371775" y="153952"/>
            <a:ext cx="2623494" cy="1660536"/>
          </a:xfrm>
          <a:prstGeom prst="rect">
            <a:avLst/>
          </a:prstGeom>
        </p:spPr>
      </p:pic>
      <p:sp>
        <p:nvSpPr>
          <p:cNvPr id="14" name="CuadroTexto 13">
            <a:extLst>
              <a:ext uri="{FF2B5EF4-FFF2-40B4-BE49-F238E27FC236}">
                <a16:creationId xmlns:a16="http://schemas.microsoft.com/office/drawing/2014/main" id="{82B74104-F627-4D45-B476-C1515122D253}"/>
              </a:ext>
            </a:extLst>
          </p:cNvPr>
          <p:cNvSpPr txBox="1"/>
          <p:nvPr/>
        </p:nvSpPr>
        <p:spPr>
          <a:xfrm>
            <a:off x="889462" y="1860208"/>
            <a:ext cx="9094124" cy="1631216"/>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marR="209550"/>
            <a:r>
              <a:rPr lang="es-ES" sz="2000" dirty="0">
                <a:effectLst/>
                <a:latin typeface="Arial" panose="020B0604020202020204" pitchFamily="34" charset="0"/>
                <a:ea typeface="Arial" panose="020B0604020202020204" pitchFamily="34" charset="0"/>
              </a:rPr>
              <a:t>PROGRAMA</a:t>
            </a:r>
            <a:r>
              <a:rPr lang="es-ES" sz="2000" spc="-40"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INTERDISCIPLINARIO</a:t>
            </a:r>
            <a:r>
              <a:rPr lang="es-ES" sz="2000" spc="-2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DE</a:t>
            </a:r>
            <a:r>
              <a:rPr lang="es-ES" sz="2000" spc="-2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DOCTORADO EN</a:t>
            </a:r>
            <a:r>
              <a:rPr lang="es-ES" sz="2000" spc="-5" dirty="0">
                <a:effectLst/>
                <a:latin typeface="Arial" panose="020B0604020202020204" pitchFamily="34" charset="0"/>
                <a:ea typeface="Arial" panose="020B0604020202020204" pitchFamily="34" charset="0"/>
              </a:rPr>
              <a:t> </a:t>
            </a:r>
            <a:r>
              <a:rPr lang="es-ES" sz="2000" dirty="0">
                <a:effectLst/>
                <a:latin typeface="Arial" panose="020B0604020202020204" pitchFamily="34" charset="0"/>
                <a:ea typeface="Arial" panose="020B0604020202020204" pitchFamily="34" charset="0"/>
              </a:rPr>
              <a:t>EDUCACIÓN </a:t>
            </a:r>
            <a:r>
              <a:rPr lang="es-ES" sz="2000" dirty="0">
                <a:latin typeface="Arial" panose="020B0604020202020204" pitchFamily="34" charset="0"/>
                <a:ea typeface="Arial" panose="020B0604020202020204" pitchFamily="34" charset="0"/>
              </a:rPr>
              <a:t>CON ESPECIALIDAD EN EDUCACIÓN SUPERIOR</a:t>
            </a:r>
            <a:endParaRPr lang="es-ES" sz="2000" dirty="0">
              <a:effectLst/>
              <a:latin typeface="Arial" panose="020B0604020202020204" pitchFamily="34" charset="0"/>
              <a:ea typeface="Arial" panose="020B0604020202020204" pitchFamily="34" charset="0"/>
            </a:endParaRPr>
          </a:p>
          <a:p>
            <a:pPr marR="209550"/>
            <a:r>
              <a:rPr lang="es-ES" sz="2000" b="1" i="1" dirty="0">
                <a:latin typeface="Arial" panose="020B0604020202020204" pitchFamily="34" charset="0"/>
                <a:ea typeface="Arial" panose="020B0604020202020204" pitchFamily="34" charset="0"/>
              </a:rPr>
              <a:t>EL PROCESO DE ENSEÑANZA SUPERIOR EN ENTORNOS VIRTUALES</a:t>
            </a:r>
          </a:p>
          <a:p>
            <a:pPr marR="209550"/>
            <a:r>
              <a:rPr lang="es-ES" sz="2000" b="1" i="1" dirty="0">
                <a:effectLst/>
                <a:latin typeface="Arial" panose="020B0604020202020204" pitchFamily="34" charset="0"/>
                <a:ea typeface="Arial" panose="020B0604020202020204" pitchFamily="34" charset="0"/>
              </a:rPr>
              <a:t>PROFESOR TITULAR: DR. JESÚS  RAMÓN VASCO CAPOTE</a:t>
            </a:r>
          </a:p>
          <a:p>
            <a:pPr marR="209550"/>
            <a:r>
              <a:rPr lang="es-ES" sz="2000" b="1" i="1" dirty="0">
                <a:latin typeface="Arial" panose="020B0604020202020204" pitchFamily="34" charset="0"/>
                <a:ea typeface="Arial" panose="020B0604020202020204" pitchFamily="34" charset="0"/>
              </a:rPr>
              <a:t>ESTUDIANTE: ROSALES CASTRO YUPILTSINCA</a:t>
            </a:r>
          </a:p>
        </p:txBody>
      </p:sp>
    </p:spTree>
    <p:extLst>
      <p:ext uri="{BB962C8B-B14F-4D97-AF65-F5344CB8AC3E}">
        <p14:creationId xmlns:p14="http://schemas.microsoft.com/office/powerpoint/2010/main" val="167197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a:xfrm>
            <a:off x="905890" y="929148"/>
            <a:ext cx="5394064" cy="766359"/>
          </a:xfrm>
        </p:spPr>
        <p:txBody>
          <a:bodyPr rtlCol="0">
            <a:normAutofit/>
          </a:bodyPr>
          <a:lstStyle/>
          <a:p>
            <a:pPr rtl="0"/>
            <a:r>
              <a:rPr lang="es-ES" sz="3600" dirty="0"/>
              <a:t>ANTECEDENTES</a:t>
            </a:r>
          </a:p>
        </p:txBody>
      </p:sp>
      <p:sp>
        <p:nvSpPr>
          <p:cNvPr id="14" name="Marcador de contenido 13"/>
          <p:cNvSpPr>
            <a:spLocks noGrp="1"/>
          </p:cNvSpPr>
          <p:nvPr>
            <p:ph idx="1"/>
          </p:nvPr>
        </p:nvSpPr>
        <p:spPr>
          <a:xfrm>
            <a:off x="693174" y="2015732"/>
            <a:ext cx="11179277" cy="3913120"/>
          </a:xfrm>
        </p:spPr>
        <p:txBody>
          <a:bodyPr rtlCol="0">
            <a:normAutofit fontScale="92500" lnSpcReduction="20000"/>
          </a:bodyPr>
          <a:lstStyle/>
          <a:p>
            <a:r>
              <a:rPr lang="es-ES" sz="3000" dirty="0">
                <a:solidFill>
                  <a:schemeClr val="accent5">
                    <a:lumMod val="50000"/>
                  </a:schemeClr>
                </a:solidFill>
              </a:rPr>
              <a:t>La Facultad de Ciencias y Humanidades es una de las doce Facultades de la Universidad de El Salvador, sirve diecinueve carreras de pregrado, y atende a una población superior a los 8 mil estudiantes.</a:t>
            </a:r>
          </a:p>
          <a:p>
            <a:r>
              <a:rPr lang="es-ES" sz="3000" dirty="0">
                <a:solidFill>
                  <a:schemeClr val="accent5">
                    <a:lumMod val="50000"/>
                  </a:schemeClr>
                </a:solidFill>
              </a:rPr>
              <a:t>En </a:t>
            </a:r>
            <a:r>
              <a:rPr lang="es-ES" sz="3000" dirty="0" smtClean="0">
                <a:solidFill>
                  <a:schemeClr val="accent5">
                    <a:lumMod val="50000"/>
                  </a:schemeClr>
                </a:solidFill>
              </a:rPr>
              <a:t>73 </a:t>
            </a:r>
            <a:r>
              <a:rPr lang="es-ES" sz="3000" dirty="0">
                <a:solidFill>
                  <a:schemeClr val="accent5">
                    <a:lumMod val="50000"/>
                  </a:schemeClr>
                </a:solidFill>
              </a:rPr>
              <a:t>años, desde su fundación, nunca se había tenido una experiencia de educación virtual, hasta que las restricciones debido a la pandemia obligaron a darle continuidad al proceso de enseñanza-aprendizaje.</a:t>
            </a:r>
          </a:p>
          <a:p>
            <a:r>
              <a:rPr lang="es-ES" sz="3000" dirty="0">
                <a:solidFill>
                  <a:schemeClr val="accent5">
                    <a:lumMod val="50000"/>
                  </a:schemeClr>
                </a:solidFill>
              </a:rPr>
              <a:t>Esta investigación permitirá sistematizar los elementos determinantes de este fenómeno.</a:t>
            </a:r>
          </a:p>
          <a:p>
            <a:endParaRPr lang="es-ES" sz="2000" dirty="0">
              <a:solidFill>
                <a:schemeClr val="accent5">
                  <a:lumMod val="50000"/>
                </a:schemeClr>
              </a:solidFill>
            </a:endParaRPr>
          </a:p>
          <a:p>
            <a:endParaRPr lang="es-ES" sz="2400" dirty="0"/>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98BFA5DE-E7EE-4A9F-994B-5BD6921FAC3F}"/>
              </a:ext>
            </a:extLst>
          </p:cNvPr>
          <p:cNvGrpSpPr/>
          <p:nvPr/>
        </p:nvGrpSpPr>
        <p:grpSpPr>
          <a:xfrm>
            <a:off x="803189" y="2273640"/>
            <a:ext cx="10565027" cy="3052119"/>
            <a:chOff x="2801942" y="1433702"/>
            <a:chExt cx="9706572" cy="3435178"/>
          </a:xfrm>
        </p:grpSpPr>
        <p:sp>
          <p:nvSpPr>
            <p:cNvPr id="8" name="Rectángulo: esquinas superiores redondeadas 7">
              <a:extLst>
                <a:ext uri="{FF2B5EF4-FFF2-40B4-BE49-F238E27FC236}">
                  <a16:creationId xmlns:a16="http://schemas.microsoft.com/office/drawing/2014/main" id="{19537F2C-7942-4BE5-97FC-99C4A41686B5}"/>
                </a:ext>
              </a:extLst>
            </p:cNvPr>
            <p:cNvSpPr/>
            <p:nvPr/>
          </p:nvSpPr>
          <p:spPr>
            <a:xfrm>
              <a:off x="2801942" y="1433702"/>
              <a:ext cx="9706572" cy="3200400"/>
            </a:xfrm>
            <a:prstGeom prst="round2SameRect">
              <a:avLst>
                <a:gd name="adj1" fmla="val 8000"/>
                <a:gd name="adj2" fmla="val 0"/>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Rectángulo: esquinas superiores redondeadas 4">
              <a:extLst>
                <a:ext uri="{FF2B5EF4-FFF2-40B4-BE49-F238E27FC236}">
                  <a16:creationId xmlns:a16="http://schemas.microsoft.com/office/drawing/2014/main" id="{1AF5B863-3D12-4A4A-B441-9695FA5E0C50}"/>
                </a:ext>
              </a:extLst>
            </p:cNvPr>
            <p:cNvSpPr txBox="1"/>
            <p:nvPr/>
          </p:nvSpPr>
          <p:spPr>
            <a:xfrm>
              <a:off x="3179162" y="1668480"/>
              <a:ext cx="9205784" cy="32004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80010" rIns="26670" bIns="26670" numCol="1" spcCol="1270" anchor="t" anchorCtr="0">
              <a:noAutofit/>
            </a:bodyPr>
            <a:lstStyle/>
            <a:p>
              <a:pPr marL="228600" lvl="1" indent="-228600" defTabSz="933450">
                <a:lnSpc>
                  <a:spcPct val="90000"/>
                </a:lnSpc>
                <a:spcBef>
                  <a:spcPct val="0"/>
                </a:spcBef>
                <a:spcAft>
                  <a:spcPct val="15000"/>
                </a:spcAft>
                <a:buChar char="•"/>
              </a:pPr>
              <a:r>
                <a:rPr lang="es-ES" sz="4000" kern="1200" dirty="0"/>
                <a:t>Establecer una estrategia teórica-metodológica</a:t>
              </a:r>
              <a:r>
                <a:rPr lang="es-ES" sz="4000" dirty="0"/>
                <a:t>, para </a:t>
              </a:r>
              <a:r>
                <a:rPr lang="es-ES" sz="4000" kern="1200" dirty="0"/>
                <a:t>la modalidad virtual de enseñanza-aprendizaje, en la Facultad de Ciencias y Humanidades de la Universidad de El Salvador.</a:t>
              </a:r>
              <a:endParaRPr lang="es-SV" sz="4000" kern="1200" dirty="0"/>
            </a:p>
          </p:txBody>
        </p:sp>
      </p:grpSp>
      <p:grpSp>
        <p:nvGrpSpPr>
          <p:cNvPr id="5" name="Grupo 4">
            <a:extLst>
              <a:ext uri="{FF2B5EF4-FFF2-40B4-BE49-F238E27FC236}">
                <a16:creationId xmlns:a16="http://schemas.microsoft.com/office/drawing/2014/main" id="{4720F4E2-2C0A-4389-B308-D5D316BE7E3B}"/>
              </a:ext>
            </a:extLst>
          </p:cNvPr>
          <p:cNvGrpSpPr/>
          <p:nvPr/>
        </p:nvGrpSpPr>
        <p:grpSpPr>
          <a:xfrm>
            <a:off x="823784" y="818271"/>
            <a:ext cx="3318129" cy="1427939"/>
            <a:chOff x="6243538" y="4491265"/>
            <a:chExt cx="2405649" cy="772179"/>
          </a:xfrm>
        </p:grpSpPr>
        <p:sp>
          <p:nvSpPr>
            <p:cNvPr id="6" name="Rectángulo 5">
              <a:extLst>
                <a:ext uri="{FF2B5EF4-FFF2-40B4-BE49-F238E27FC236}">
                  <a16:creationId xmlns:a16="http://schemas.microsoft.com/office/drawing/2014/main" id="{CF589CC2-CB60-422F-A5B6-ECA1A518D088}"/>
                </a:ext>
              </a:extLst>
            </p:cNvPr>
            <p:cNvSpPr/>
            <p:nvPr/>
          </p:nvSpPr>
          <p:spPr>
            <a:xfrm>
              <a:off x="6243538" y="4491265"/>
              <a:ext cx="2405649" cy="772179"/>
            </a:xfrm>
            <a:prstGeom prst="rect">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 name="CuadroTexto 6">
              <a:extLst>
                <a:ext uri="{FF2B5EF4-FFF2-40B4-BE49-F238E27FC236}">
                  <a16:creationId xmlns:a16="http://schemas.microsoft.com/office/drawing/2014/main" id="{EF181BAE-1DC5-4F4C-9095-FAE8353DF8B5}"/>
                </a:ext>
              </a:extLst>
            </p:cNvPr>
            <p:cNvSpPr txBox="1"/>
            <p:nvPr/>
          </p:nvSpPr>
          <p:spPr>
            <a:xfrm>
              <a:off x="6243538" y="4491265"/>
              <a:ext cx="1694119" cy="77217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0" rIns="25400" bIns="0" numCol="1" spcCol="1270" rtlCol="0" anchor="ctr" anchorCtr="0">
              <a:noAutofit/>
            </a:bodyPr>
            <a:lstStyle/>
            <a:p>
              <a:pPr marL="0" lvl="0" indent="0" algn="ctr" defTabSz="889000" rtl="0">
                <a:lnSpc>
                  <a:spcPct val="90000"/>
                </a:lnSpc>
                <a:spcBef>
                  <a:spcPct val="0"/>
                </a:spcBef>
                <a:spcAft>
                  <a:spcPct val="35000"/>
                </a:spcAft>
                <a:buNone/>
              </a:pPr>
              <a:r>
                <a:rPr lang="es-ES" sz="3600" kern="1200" noProof="0" dirty="0"/>
                <a:t>OBJETIVO GENERAL</a:t>
              </a:r>
            </a:p>
          </p:txBody>
        </p:sp>
      </p:grpSp>
    </p:spTree>
    <p:extLst>
      <p:ext uri="{BB962C8B-B14F-4D97-AF65-F5344CB8AC3E}">
        <p14:creationId xmlns:p14="http://schemas.microsoft.com/office/powerpoint/2010/main" val="1732368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393700" y="444500"/>
            <a:ext cx="9605963" cy="542925"/>
          </a:xfrm>
        </p:spPr>
        <p:txBody>
          <a:bodyPr rtlCol="0"/>
          <a:lstStyle/>
          <a:p>
            <a:pPr rtl="0"/>
            <a:r>
              <a:rPr lang="es-ES" dirty="0"/>
              <a:t>CONTRADICCIÓN FUNDAMENTAL</a:t>
            </a:r>
          </a:p>
        </p:txBody>
      </p:sp>
      <p:sp>
        <p:nvSpPr>
          <p:cNvPr id="3" name="Marcador de contenido 2"/>
          <p:cNvSpPr>
            <a:spLocks noGrp="1"/>
          </p:cNvSpPr>
          <p:nvPr>
            <p:ph sz="half" idx="4294967295"/>
          </p:nvPr>
        </p:nvSpPr>
        <p:spPr>
          <a:xfrm>
            <a:off x="355600" y="1135063"/>
            <a:ext cx="11722100" cy="4732337"/>
          </a:xfrm>
        </p:spPr>
        <p:txBody>
          <a:bodyPr rtlCol="0">
            <a:normAutofit fontScale="92500"/>
          </a:bodyPr>
          <a:lstStyle/>
          <a:p>
            <a:r>
              <a:rPr lang="es-ES" sz="2800" dirty="0"/>
              <a:t>El proceso educativo a nivel superior se desarrolla a distancia, lo cual ha implicado la modificación de estrategias teórico metodológicas, mediante el uso de la tecnología.</a:t>
            </a:r>
          </a:p>
          <a:p>
            <a:r>
              <a:rPr lang="es-ES" sz="2800" dirty="0"/>
              <a:t>En un escenario futuro, la metodología presencial podría combinarse con la alternativa de la virtualización de la educación, a través del uso de herramientas tecnológicas.</a:t>
            </a:r>
          </a:p>
          <a:p>
            <a:r>
              <a:rPr lang="es-ES" sz="2800" dirty="0"/>
              <a:t>Esto posibilitaría la mejora continua del proceso de enseñanza-aprendizaje, dado que no se cuenta con una sistematización para plantear una solución a la imposibilidad de impartir las asignaturas de manera presencial, buscando mantener la calidad de la formación humanística.</a:t>
            </a:r>
          </a:p>
        </p:txBody>
      </p:sp>
    </p:spTree>
    <p:extLst>
      <p:ext uri="{BB962C8B-B14F-4D97-AF65-F5344CB8AC3E}">
        <p14:creationId xmlns:p14="http://schemas.microsoft.com/office/powerpoint/2010/main" val="285378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3">
            <a:extLst>
              <a:ext uri="{FF2B5EF4-FFF2-40B4-BE49-F238E27FC236}">
                <a16:creationId xmlns:a16="http://schemas.microsoft.com/office/drawing/2014/main" id="{98BFA5DE-E7EE-4A9F-994B-5BD6921FAC3F}"/>
              </a:ext>
            </a:extLst>
          </p:cNvPr>
          <p:cNvGrpSpPr/>
          <p:nvPr/>
        </p:nvGrpSpPr>
        <p:grpSpPr>
          <a:xfrm>
            <a:off x="815547" y="1000897"/>
            <a:ext cx="4572000" cy="4806777"/>
            <a:chOff x="2801942" y="1433702"/>
            <a:chExt cx="9706572" cy="4047115"/>
          </a:xfrm>
        </p:grpSpPr>
        <p:sp>
          <p:nvSpPr>
            <p:cNvPr id="8" name="Rectángulo: esquinas superiores redondeadas 7">
              <a:extLst>
                <a:ext uri="{FF2B5EF4-FFF2-40B4-BE49-F238E27FC236}">
                  <a16:creationId xmlns:a16="http://schemas.microsoft.com/office/drawing/2014/main" id="{19537F2C-7942-4BE5-97FC-99C4A41686B5}"/>
                </a:ext>
              </a:extLst>
            </p:cNvPr>
            <p:cNvSpPr/>
            <p:nvPr/>
          </p:nvSpPr>
          <p:spPr>
            <a:xfrm>
              <a:off x="2801942" y="1433702"/>
              <a:ext cx="9706572" cy="4047115"/>
            </a:xfrm>
            <a:prstGeom prst="round2SameRect">
              <a:avLst>
                <a:gd name="adj1" fmla="val 8000"/>
                <a:gd name="adj2" fmla="val 0"/>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Rectángulo: esquinas superiores redondeadas 4">
              <a:extLst>
                <a:ext uri="{FF2B5EF4-FFF2-40B4-BE49-F238E27FC236}">
                  <a16:creationId xmlns:a16="http://schemas.microsoft.com/office/drawing/2014/main" id="{1AF5B863-3D12-4A4A-B441-9695FA5E0C50}"/>
                </a:ext>
              </a:extLst>
            </p:cNvPr>
            <p:cNvSpPr txBox="1"/>
            <p:nvPr/>
          </p:nvSpPr>
          <p:spPr>
            <a:xfrm>
              <a:off x="3179163" y="1668480"/>
              <a:ext cx="9205783" cy="381233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80010" rIns="26670" bIns="26670" numCol="1" spcCol="1270" anchor="t" anchorCtr="0">
              <a:noAutofit/>
            </a:bodyPr>
            <a:lstStyle/>
            <a:p>
              <a:pPr marL="228600" lvl="1" indent="-228600" defTabSz="933450">
                <a:lnSpc>
                  <a:spcPct val="90000"/>
                </a:lnSpc>
                <a:spcBef>
                  <a:spcPct val="0"/>
                </a:spcBef>
                <a:spcAft>
                  <a:spcPct val="15000"/>
                </a:spcAft>
                <a:buChar char="•"/>
              </a:pPr>
              <a:r>
                <a:rPr lang="es-SV" sz="4000" kern="1200" dirty="0"/>
                <a:t>Virtualización de la educación universitaria en la Facultad de Ciencias y Humanidades de la Universidad de El Salvador.</a:t>
              </a:r>
            </a:p>
            <a:p>
              <a:pPr marL="228600" lvl="1" indent="-228600" defTabSz="933450">
                <a:lnSpc>
                  <a:spcPct val="90000"/>
                </a:lnSpc>
                <a:spcBef>
                  <a:spcPct val="0"/>
                </a:spcBef>
                <a:spcAft>
                  <a:spcPct val="15000"/>
                </a:spcAft>
                <a:buChar char="•"/>
              </a:pPr>
              <a:endParaRPr lang="es-SV" sz="4000" kern="1200" dirty="0"/>
            </a:p>
          </p:txBody>
        </p:sp>
      </p:grpSp>
      <p:grpSp>
        <p:nvGrpSpPr>
          <p:cNvPr id="5" name="Grupo 4">
            <a:extLst>
              <a:ext uri="{FF2B5EF4-FFF2-40B4-BE49-F238E27FC236}">
                <a16:creationId xmlns:a16="http://schemas.microsoft.com/office/drawing/2014/main" id="{4720F4E2-2C0A-4389-B308-D5D316BE7E3B}"/>
              </a:ext>
            </a:extLst>
          </p:cNvPr>
          <p:cNvGrpSpPr/>
          <p:nvPr/>
        </p:nvGrpSpPr>
        <p:grpSpPr>
          <a:xfrm>
            <a:off x="823784" y="185347"/>
            <a:ext cx="3615481" cy="1022888"/>
            <a:chOff x="6243538" y="4491265"/>
            <a:chExt cx="2405649" cy="772179"/>
          </a:xfrm>
        </p:grpSpPr>
        <p:sp>
          <p:nvSpPr>
            <p:cNvPr id="6" name="Rectángulo 5">
              <a:extLst>
                <a:ext uri="{FF2B5EF4-FFF2-40B4-BE49-F238E27FC236}">
                  <a16:creationId xmlns:a16="http://schemas.microsoft.com/office/drawing/2014/main" id="{CF589CC2-CB60-422F-A5B6-ECA1A518D088}"/>
                </a:ext>
              </a:extLst>
            </p:cNvPr>
            <p:cNvSpPr/>
            <p:nvPr/>
          </p:nvSpPr>
          <p:spPr>
            <a:xfrm>
              <a:off x="6243538" y="4491265"/>
              <a:ext cx="2405649" cy="772179"/>
            </a:xfrm>
            <a:prstGeom prst="rect">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 name="CuadroTexto 6">
              <a:extLst>
                <a:ext uri="{FF2B5EF4-FFF2-40B4-BE49-F238E27FC236}">
                  <a16:creationId xmlns:a16="http://schemas.microsoft.com/office/drawing/2014/main" id="{EF181BAE-1DC5-4F4C-9095-FAE8353DF8B5}"/>
                </a:ext>
              </a:extLst>
            </p:cNvPr>
            <p:cNvSpPr txBox="1"/>
            <p:nvPr/>
          </p:nvSpPr>
          <p:spPr>
            <a:xfrm>
              <a:off x="6243538" y="4491265"/>
              <a:ext cx="1694119" cy="77217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0" rIns="25400" bIns="0" numCol="1" spcCol="1270" rtlCol="0" anchor="ctr" anchorCtr="0">
              <a:noAutofit/>
            </a:bodyPr>
            <a:lstStyle/>
            <a:p>
              <a:pPr marL="0" lvl="0" indent="0" algn="ctr" defTabSz="889000" rtl="0">
                <a:lnSpc>
                  <a:spcPct val="90000"/>
                </a:lnSpc>
                <a:spcBef>
                  <a:spcPct val="0"/>
                </a:spcBef>
                <a:spcAft>
                  <a:spcPct val="35000"/>
                </a:spcAft>
                <a:buNone/>
              </a:pPr>
              <a:r>
                <a:rPr lang="es-ES" sz="3600" kern="1200" noProof="0" dirty="0"/>
                <a:t>OBJETO</a:t>
              </a:r>
            </a:p>
          </p:txBody>
        </p:sp>
      </p:grpSp>
      <p:grpSp>
        <p:nvGrpSpPr>
          <p:cNvPr id="10" name="Grupo 9">
            <a:extLst>
              <a:ext uri="{FF2B5EF4-FFF2-40B4-BE49-F238E27FC236}">
                <a16:creationId xmlns:a16="http://schemas.microsoft.com/office/drawing/2014/main" id="{295ABB4B-FC76-45DB-A8B9-16A0BBCC7FF3}"/>
              </a:ext>
            </a:extLst>
          </p:cNvPr>
          <p:cNvGrpSpPr/>
          <p:nvPr/>
        </p:nvGrpSpPr>
        <p:grpSpPr>
          <a:xfrm>
            <a:off x="7010416" y="852616"/>
            <a:ext cx="3534681" cy="4955058"/>
            <a:chOff x="2854410" y="-170307"/>
            <a:chExt cx="7044541" cy="5576949"/>
          </a:xfrm>
        </p:grpSpPr>
        <p:sp>
          <p:nvSpPr>
            <p:cNvPr id="11" name="Rectángulo: esquinas superiores redondeadas 10">
              <a:extLst>
                <a:ext uri="{FF2B5EF4-FFF2-40B4-BE49-F238E27FC236}">
                  <a16:creationId xmlns:a16="http://schemas.microsoft.com/office/drawing/2014/main" id="{F56DFE07-7EBA-4971-8415-30510B82F429}"/>
                </a:ext>
              </a:extLst>
            </p:cNvPr>
            <p:cNvSpPr/>
            <p:nvPr/>
          </p:nvSpPr>
          <p:spPr>
            <a:xfrm>
              <a:off x="2854410" y="-170307"/>
              <a:ext cx="7044541" cy="5576949"/>
            </a:xfrm>
            <a:prstGeom prst="round2SameRect">
              <a:avLst>
                <a:gd name="adj1" fmla="val 8000"/>
                <a:gd name="adj2" fmla="val 0"/>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ectángulo: esquinas superiores redondeadas 4">
              <a:extLst>
                <a:ext uri="{FF2B5EF4-FFF2-40B4-BE49-F238E27FC236}">
                  <a16:creationId xmlns:a16="http://schemas.microsoft.com/office/drawing/2014/main" id="{DFE0A4FD-7CEC-43F7-B50C-C7D444B294F5}"/>
                </a:ext>
              </a:extLst>
            </p:cNvPr>
            <p:cNvSpPr txBox="1"/>
            <p:nvPr/>
          </p:nvSpPr>
          <p:spPr>
            <a:xfrm>
              <a:off x="3179162" y="322435"/>
              <a:ext cx="6172497" cy="454644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80010" rIns="26670" bIns="26670" numCol="1" spcCol="1270" anchor="t" anchorCtr="0">
              <a:noAutofit/>
            </a:bodyPr>
            <a:lstStyle/>
            <a:p>
              <a:pPr marL="228600" lvl="1" indent="-228600" defTabSz="933450">
                <a:lnSpc>
                  <a:spcPct val="90000"/>
                </a:lnSpc>
                <a:spcBef>
                  <a:spcPct val="0"/>
                </a:spcBef>
                <a:spcAft>
                  <a:spcPct val="15000"/>
                </a:spcAft>
                <a:buChar char="•"/>
              </a:pPr>
              <a:r>
                <a:rPr lang="es-ES" sz="4000" dirty="0"/>
                <a:t>Enseñanza </a:t>
              </a:r>
              <a:r>
                <a:rPr lang="es-SV" sz="4000" dirty="0"/>
                <a:t>en las carreras humanísticas de la Universidad de El Salvador.</a:t>
              </a:r>
            </a:p>
            <a:p>
              <a:pPr marL="228600" lvl="1" indent="-228600" defTabSz="933450">
                <a:lnSpc>
                  <a:spcPct val="90000"/>
                </a:lnSpc>
                <a:spcBef>
                  <a:spcPct val="0"/>
                </a:spcBef>
                <a:spcAft>
                  <a:spcPct val="15000"/>
                </a:spcAft>
                <a:buChar char="•"/>
              </a:pPr>
              <a:endParaRPr lang="es-SV" sz="4000" kern="1200" dirty="0"/>
            </a:p>
          </p:txBody>
        </p:sp>
      </p:grpSp>
      <p:grpSp>
        <p:nvGrpSpPr>
          <p:cNvPr id="13" name="Grupo 12">
            <a:extLst>
              <a:ext uri="{FF2B5EF4-FFF2-40B4-BE49-F238E27FC236}">
                <a16:creationId xmlns:a16="http://schemas.microsoft.com/office/drawing/2014/main" id="{6F3FCE61-E08D-4804-9ACF-DED6BB5C95E1}"/>
              </a:ext>
            </a:extLst>
          </p:cNvPr>
          <p:cNvGrpSpPr/>
          <p:nvPr/>
        </p:nvGrpSpPr>
        <p:grpSpPr>
          <a:xfrm>
            <a:off x="6856720" y="185351"/>
            <a:ext cx="2907377" cy="1063975"/>
            <a:chOff x="6135097" y="4146776"/>
            <a:chExt cx="2517078" cy="575360"/>
          </a:xfrm>
        </p:grpSpPr>
        <p:sp>
          <p:nvSpPr>
            <p:cNvPr id="14" name="Rectángulo 13">
              <a:extLst>
                <a:ext uri="{FF2B5EF4-FFF2-40B4-BE49-F238E27FC236}">
                  <a16:creationId xmlns:a16="http://schemas.microsoft.com/office/drawing/2014/main" id="{E2E78E35-82EA-48D5-A0E0-8656F6B6F0ED}"/>
                </a:ext>
              </a:extLst>
            </p:cNvPr>
            <p:cNvSpPr/>
            <p:nvPr/>
          </p:nvSpPr>
          <p:spPr>
            <a:xfrm>
              <a:off x="6246526" y="4146776"/>
              <a:ext cx="2405649" cy="553142"/>
            </a:xfrm>
            <a:prstGeom prst="rect">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5" name="CuadroTexto 14">
              <a:extLst>
                <a:ext uri="{FF2B5EF4-FFF2-40B4-BE49-F238E27FC236}">
                  <a16:creationId xmlns:a16="http://schemas.microsoft.com/office/drawing/2014/main" id="{3C65533B-3C8E-4CDB-8A8C-060F4F8CDB57}"/>
                </a:ext>
              </a:extLst>
            </p:cNvPr>
            <p:cNvSpPr txBox="1"/>
            <p:nvPr/>
          </p:nvSpPr>
          <p:spPr>
            <a:xfrm>
              <a:off x="6135097" y="4168994"/>
              <a:ext cx="1694119" cy="5531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0" rIns="25400" bIns="0" numCol="1" spcCol="1270" rtlCol="0" anchor="ctr" anchorCtr="0">
              <a:noAutofit/>
            </a:bodyPr>
            <a:lstStyle/>
            <a:p>
              <a:pPr marL="0" lvl="0" indent="0" algn="ctr" defTabSz="889000" rtl="0">
                <a:lnSpc>
                  <a:spcPct val="90000"/>
                </a:lnSpc>
                <a:spcBef>
                  <a:spcPct val="0"/>
                </a:spcBef>
                <a:spcAft>
                  <a:spcPct val="35000"/>
                </a:spcAft>
                <a:buNone/>
              </a:pPr>
              <a:r>
                <a:rPr lang="es-ES" sz="3600" kern="1200" noProof="0" dirty="0"/>
                <a:t>CAMPO</a:t>
              </a:r>
            </a:p>
          </p:txBody>
        </p:sp>
      </p:grpSp>
    </p:spTree>
    <p:extLst>
      <p:ext uri="{BB962C8B-B14F-4D97-AF65-F5344CB8AC3E}">
        <p14:creationId xmlns:p14="http://schemas.microsoft.com/office/powerpoint/2010/main" val="30202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agrama&#10;&#10;Descripción generada automáticamente">
            <a:extLst>
              <a:ext uri="{FF2B5EF4-FFF2-40B4-BE49-F238E27FC236}">
                <a16:creationId xmlns:a16="http://schemas.microsoft.com/office/drawing/2014/main" id="{47B48531-F7E0-458A-ACBB-1EAC9CE9FD98}"/>
              </a:ext>
            </a:extLst>
          </p:cNvPr>
          <p:cNvPicPr>
            <a:picLocks noChangeAspect="1" noChangeArrowheads="1"/>
          </p:cNvPicPr>
          <p:nvPr/>
        </p:nvPicPr>
        <p:blipFill rotWithShape="1">
          <a:blip r:embed="rId3">
            <a:alphaModFix amt="20000"/>
            <a:extLst>
              <a:ext uri="{28A0092B-C50C-407E-A947-70E740481C1C}">
                <a14:useLocalDpi xmlns:a14="http://schemas.microsoft.com/office/drawing/2010/main" val="0"/>
              </a:ext>
            </a:extLst>
          </a:blip>
          <a:srcRect t="23485" b="8897"/>
          <a:stretch/>
        </p:blipFill>
        <p:spPr bwMode="auto">
          <a:xfrm>
            <a:off x="1713533" y="15179"/>
            <a:ext cx="8757619" cy="6182937"/>
          </a:xfrm>
          <a:prstGeom prst="rect">
            <a:avLst/>
          </a:prstGeom>
          <a:noFill/>
        </p:spPr>
      </p:pic>
      <p:sp>
        <p:nvSpPr>
          <p:cNvPr id="10" name="Marcador de contenido 9">
            <a:extLst>
              <a:ext uri="{FF2B5EF4-FFF2-40B4-BE49-F238E27FC236}">
                <a16:creationId xmlns:a16="http://schemas.microsoft.com/office/drawing/2014/main" id="{661EC50A-4D35-44E8-9CE0-8F0B139D35C6}"/>
              </a:ext>
            </a:extLst>
          </p:cNvPr>
          <p:cNvSpPr>
            <a:spLocks noGrp="1"/>
          </p:cNvSpPr>
          <p:nvPr>
            <p:ph sz="half" idx="2"/>
          </p:nvPr>
        </p:nvSpPr>
        <p:spPr>
          <a:xfrm>
            <a:off x="444843" y="2125363"/>
            <a:ext cx="5647500" cy="3343364"/>
          </a:xfrm>
        </p:spPr>
        <p:txBody>
          <a:bodyPr>
            <a:normAutofit lnSpcReduction="10000"/>
          </a:bodyPr>
          <a:lstStyle/>
          <a:p>
            <a:r>
              <a:rPr lang="es-ES" sz="3200" noProof="0" dirty="0"/>
              <a:t>¿Qué características asume el proceso de transición de la modalidad de enseñanza a partir de la pandemia en las carreras humanísticas de la UES?</a:t>
            </a:r>
            <a:endParaRPr lang="es-SV" sz="3200" dirty="0"/>
          </a:p>
        </p:txBody>
      </p:sp>
      <p:sp>
        <p:nvSpPr>
          <p:cNvPr id="12" name="Marcador de contenido 11">
            <a:extLst>
              <a:ext uri="{FF2B5EF4-FFF2-40B4-BE49-F238E27FC236}">
                <a16:creationId xmlns:a16="http://schemas.microsoft.com/office/drawing/2014/main" id="{0E2CD23B-40C4-4D11-9C2A-66165F90B2D5}"/>
              </a:ext>
            </a:extLst>
          </p:cNvPr>
          <p:cNvSpPr>
            <a:spLocks noGrp="1"/>
          </p:cNvSpPr>
          <p:nvPr>
            <p:ph sz="quarter" idx="4"/>
          </p:nvPr>
        </p:nvSpPr>
        <p:spPr>
          <a:xfrm>
            <a:off x="6412361" y="2125363"/>
            <a:ext cx="5334795" cy="3333499"/>
          </a:xfrm>
        </p:spPr>
        <p:txBody>
          <a:bodyPr>
            <a:normAutofit lnSpcReduction="10000"/>
          </a:bodyPr>
          <a:lstStyle/>
          <a:p>
            <a:r>
              <a:rPr lang="es-ES" sz="3200" noProof="0" dirty="0"/>
              <a:t>¿Qué limitaciones y potencialidades tendría la modalidad virtual como modalidad dominante en las carreras humanísticas de la UES?</a:t>
            </a:r>
            <a:endParaRPr lang="es-SV" sz="3200" dirty="0"/>
          </a:p>
        </p:txBody>
      </p:sp>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5431" y="1032387"/>
            <a:ext cx="3654117" cy="784381"/>
          </a:xfrm>
        </p:spPr>
        <p:txBody>
          <a:bodyPr rtlCol="0">
            <a:normAutofit/>
          </a:bodyPr>
          <a:lstStyle/>
          <a:p>
            <a:r>
              <a:rPr lang="es-ES" sz="4400" dirty="0"/>
              <a:t>PREGUNTAS</a:t>
            </a:r>
          </a:p>
        </p:txBody>
      </p:sp>
      <p:sp>
        <p:nvSpPr>
          <p:cNvPr id="4" name="Marcador de texto 3"/>
          <p:cNvSpPr>
            <a:spLocks noGrp="1"/>
          </p:cNvSpPr>
          <p:nvPr>
            <p:ph sz="half" idx="1"/>
          </p:nvPr>
        </p:nvSpPr>
        <p:spPr>
          <a:xfrm>
            <a:off x="360947" y="1938686"/>
            <a:ext cx="5735054" cy="4054265"/>
          </a:xfrm>
        </p:spPr>
        <p:txBody>
          <a:bodyPr rtlCol="0">
            <a:normAutofit/>
          </a:bodyPr>
          <a:lstStyle/>
          <a:p>
            <a:pPr algn="just">
              <a:lnSpc>
                <a:spcPct val="107000"/>
              </a:lnSpc>
              <a:spcAft>
                <a:spcPts val="800"/>
              </a:spcAft>
            </a:pPr>
            <a:r>
              <a:rPr lang="es-ES" sz="2800" dirty="0">
                <a:latin typeface="Calibri" panose="020F0502020204030204" pitchFamily="34" charset="0"/>
                <a:ea typeface="Calibri" panose="020F0502020204030204" pitchFamily="34" charset="0"/>
                <a:cs typeface="Times New Roman" panose="02020603050405020304" pitchFamily="18" charset="0"/>
              </a:rPr>
              <a:t>¿Cuál es la eficiencia de trasladar los contenidos presenciales a la virtualidad?</a:t>
            </a:r>
          </a:p>
          <a:p>
            <a:pPr algn="just">
              <a:lnSpc>
                <a:spcPct val="107000"/>
              </a:lnSpc>
              <a:spcAft>
                <a:spcPts val="800"/>
              </a:spcAft>
            </a:pPr>
            <a:r>
              <a:rPr lang="es-ES" sz="2800" dirty="0">
                <a:latin typeface="Calibri" panose="020F0502020204030204" pitchFamily="34" charset="0"/>
                <a:ea typeface="Calibri" panose="020F0502020204030204" pitchFamily="34" charset="0"/>
                <a:cs typeface="Times New Roman" panose="02020603050405020304" pitchFamily="18" charset="0"/>
              </a:rPr>
              <a:t>¿Puede convertirse la virtualidad en un modelo educativo permanente mediante las nuevas competencias docentes que se están construyendo a través de la práctica actual?</a:t>
            </a:r>
          </a:p>
        </p:txBody>
      </p:sp>
      <p:sp>
        <p:nvSpPr>
          <p:cNvPr id="11" name="Título 1">
            <a:extLst>
              <a:ext uri="{FF2B5EF4-FFF2-40B4-BE49-F238E27FC236}">
                <a16:creationId xmlns:a16="http://schemas.microsoft.com/office/drawing/2014/main" id="{ACBE904C-DEA1-418E-8F53-D89347FAAB69}"/>
              </a:ext>
            </a:extLst>
          </p:cNvPr>
          <p:cNvSpPr txBox="1">
            <a:spLocks/>
          </p:cNvSpPr>
          <p:nvPr/>
        </p:nvSpPr>
        <p:spPr>
          <a:xfrm>
            <a:off x="6835563" y="1032386"/>
            <a:ext cx="2927869" cy="798687"/>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r>
              <a:rPr lang="es-ES" sz="4400" dirty="0"/>
              <a:t>tareas</a:t>
            </a:r>
          </a:p>
        </p:txBody>
      </p:sp>
      <p:sp>
        <p:nvSpPr>
          <p:cNvPr id="12" name="Marcador de texto 3">
            <a:extLst>
              <a:ext uri="{FF2B5EF4-FFF2-40B4-BE49-F238E27FC236}">
                <a16:creationId xmlns:a16="http://schemas.microsoft.com/office/drawing/2014/main" id="{26902AF0-CC2F-454B-890E-745D7EAF0061}"/>
              </a:ext>
            </a:extLst>
          </p:cNvPr>
          <p:cNvSpPr txBox="1">
            <a:spLocks/>
          </p:cNvSpPr>
          <p:nvPr/>
        </p:nvSpPr>
        <p:spPr>
          <a:xfrm>
            <a:off x="6833676" y="2013150"/>
            <a:ext cx="5078924" cy="4095549"/>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lgn="just">
              <a:lnSpc>
                <a:spcPct val="107000"/>
              </a:lnSpc>
              <a:spcAft>
                <a:spcPts val="800"/>
              </a:spcAft>
            </a:pPr>
            <a:r>
              <a:rPr lang="es-ES" sz="2800" dirty="0">
                <a:latin typeface="Calibri" panose="020F0502020204030204" pitchFamily="34" charset="0"/>
                <a:ea typeface="Calibri" panose="020F0502020204030204" pitchFamily="34" charset="0"/>
                <a:cs typeface="Times New Roman" panose="02020603050405020304" pitchFamily="18" charset="0"/>
              </a:rPr>
              <a:t>Se identificarán los fallos y aciertos en la implementación de la modalidad a distancia.</a:t>
            </a:r>
          </a:p>
          <a:p>
            <a:pPr algn="just">
              <a:lnSpc>
                <a:spcPct val="107000"/>
              </a:lnSpc>
              <a:spcAft>
                <a:spcPts val="800"/>
              </a:spcAft>
            </a:pPr>
            <a:r>
              <a:rPr lang="es-ES" sz="2800" dirty="0">
                <a:latin typeface="Calibri" panose="020F0502020204030204" pitchFamily="34" charset="0"/>
                <a:ea typeface="Calibri" panose="020F0502020204030204" pitchFamily="34" charset="0"/>
                <a:cs typeface="Times New Roman" panose="02020603050405020304" pitchFamily="18" charset="0"/>
              </a:rPr>
              <a:t>Además, se trabajará en la caracterización de una estrategia para virtualizar las carreras humanísticas de la Universidad de El Salvador.</a:t>
            </a:r>
          </a:p>
          <a:p>
            <a:endParaRPr lang="es-ES" dirty="0"/>
          </a:p>
        </p:txBody>
      </p:sp>
    </p:spTree>
    <p:extLst>
      <p:ext uri="{BB962C8B-B14F-4D97-AF65-F5344CB8AC3E}">
        <p14:creationId xmlns:p14="http://schemas.microsoft.com/office/powerpoint/2010/main" val="3683544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6476" y="480043"/>
            <a:ext cx="4416958" cy="1398826"/>
          </a:xfrm>
        </p:spPr>
        <p:txBody>
          <a:bodyPr rtlCol="0">
            <a:normAutofit/>
          </a:bodyPr>
          <a:lstStyle/>
          <a:p>
            <a:pPr rtl="0"/>
            <a:r>
              <a:rPr lang="es-ES" sz="4000" dirty="0"/>
              <a:t>MÉTODOS Y TÉCNICAS</a:t>
            </a:r>
          </a:p>
        </p:txBody>
      </p:sp>
      <p:sp>
        <p:nvSpPr>
          <p:cNvPr id="3" name="Marcador de texto 2">
            <a:extLst>
              <a:ext uri="{FF2B5EF4-FFF2-40B4-BE49-F238E27FC236}">
                <a16:creationId xmlns:a16="http://schemas.microsoft.com/office/drawing/2014/main" id="{7B2F1528-1F30-40C3-B6D9-49511BBA98B1}"/>
              </a:ext>
            </a:extLst>
          </p:cNvPr>
          <p:cNvSpPr txBox="1">
            <a:spLocks/>
          </p:cNvSpPr>
          <p:nvPr/>
        </p:nvSpPr>
        <p:spPr>
          <a:xfrm>
            <a:off x="206476" y="1878869"/>
            <a:ext cx="5648633" cy="4085833"/>
          </a:xfrm>
          <a:prstGeom prst="rect">
            <a:avLst/>
          </a:prstGeom>
        </p:spPr>
        <p:txBody>
          <a:bodyPr rtlCol="0"/>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s-ES" sz="2400" dirty="0">
                <a:solidFill>
                  <a:schemeClr val="accent5">
                    <a:lumMod val="50000"/>
                  </a:schemeClr>
                </a:solidFill>
              </a:rPr>
              <a:t>Se trabajará con metodología cuantitativa y cualitativa. El aspecto cualitativo busca ahondar en las características que tiene el fenómeno, a partir de las experiencias de las personas involucradas, utilizando el método inductivo para el análisis de las opiniones. Es por ello que la metodología de trabajo se basará en el paradigma fenomenológico.</a:t>
            </a:r>
          </a:p>
        </p:txBody>
      </p:sp>
      <p:sp>
        <p:nvSpPr>
          <p:cNvPr id="4" name="Título 1">
            <a:extLst>
              <a:ext uri="{FF2B5EF4-FFF2-40B4-BE49-F238E27FC236}">
                <a16:creationId xmlns:a16="http://schemas.microsoft.com/office/drawing/2014/main" id="{992BA3E7-751E-4C32-91B6-151C7DEE998A}"/>
              </a:ext>
            </a:extLst>
          </p:cNvPr>
          <p:cNvSpPr txBox="1">
            <a:spLocks/>
          </p:cNvSpPr>
          <p:nvPr/>
        </p:nvSpPr>
        <p:spPr>
          <a:xfrm>
            <a:off x="6096000" y="547281"/>
            <a:ext cx="5834042" cy="139882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r>
              <a:rPr lang="es-ES" sz="4000" dirty="0"/>
              <a:t>ESTRATEGIA METODOLÓGICA</a:t>
            </a:r>
          </a:p>
        </p:txBody>
      </p:sp>
      <p:sp>
        <p:nvSpPr>
          <p:cNvPr id="5" name="Marcador de texto 2">
            <a:extLst>
              <a:ext uri="{FF2B5EF4-FFF2-40B4-BE49-F238E27FC236}">
                <a16:creationId xmlns:a16="http://schemas.microsoft.com/office/drawing/2014/main" id="{6F9BA2A9-608E-43BA-9FD5-18D906743E84}"/>
              </a:ext>
            </a:extLst>
          </p:cNvPr>
          <p:cNvSpPr txBox="1">
            <a:spLocks/>
          </p:cNvSpPr>
          <p:nvPr/>
        </p:nvSpPr>
        <p:spPr>
          <a:xfrm>
            <a:off x="6151482" y="1906095"/>
            <a:ext cx="5834042" cy="3705211"/>
          </a:xfrm>
          <a:prstGeom prst="rect">
            <a:avLst/>
          </a:prstGeom>
        </p:spPr>
        <p:txBody>
          <a:bodyPr rtlCol="0"/>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s-ES" sz="2400" dirty="0">
                <a:solidFill>
                  <a:schemeClr val="accent5">
                    <a:lumMod val="50000"/>
                  </a:schemeClr>
                </a:solidFill>
              </a:rPr>
              <a:t>Se coordinará con autoridades de la Facultad, Administración Académica, para precisar detalles y aplicar el instrumento en una muestra representativa de la población macro.</a:t>
            </a:r>
          </a:p>
          <a:p>
            <a:r>
              <a:rPr lang="es-ES" sz="2400" dirty="0">
                <a:solidFill>
                  <a:schemeClr val="accent5">
                    <a:lumMod val="50000"/>
                  </a:schemeClr>
                </a:solidFill>
              </a:rPr>
              <a:t>También se coordinará con las jefaturas de las unidades académicas, quienes son los responsables de administrar las carreras.</a:t>
            </a:r>
          </a:p>
        </p:txBody>
      </p:sp>
    </p:spTree>
    <p:extLst>
      <p:ext uri="{BB962C8B-B14F-4D97-AF65-F5344CB8AC3E}">
        <p14:creationId xmlns:p14="http://schemas.microsoft.com/office/powerpoint/2010/main" val="2883130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559345"/>
            <a:ext cx="4006645" cy="1418031"/>
          </a:xfrm>
        </p:spPr>
        <p:txBody>
          <a:bodyPr rtlCol="0">
            <a:normAutofit/>
          </a:bodyPr>
          <a:lstStyle/>
          <a:p>
            <a:pPr rtl="0"/>
            <a:r>
              <a:rPr lang="es-ES" sz="4400" dirty="0"/>
              <a:t>Aportes teóricos</a:t>
            </a:r>
          </a:p>
        </p:txBody>
      </p:sp>
      <p:sp>
        <p:nvSpPr>
          <p:cNvPr id="3" name="Marcador de texto 2"/>
          <p:cNvSpPr>
            <a:spLocks noGrp="1"/>
          </p:cNvSpPr>
          <p:nvPr>
            <p:ph type="body" idx="1"/>
          </p:nvPr>
        </p:nvSpPr>
        <p:spPr>
          <a:xfrm>
            <a:off x="495300" y="1860482"/>
            <a:ext cx="8486468" cy="3729157"/>
          </a:xfrm>
        </p:spPr>
        <p:txBody>
          <a:bodyPr rtlCol="0">
            <a:normAutofit/>
          </a:bodyPr>
          <a:lstStyle/>
          <a:p>
            <a:pPr algn="just"/>
            <a:r>
              <a:rPr lang="es-ES" sz="2400" b="1" dirty="0" err="1">
                <a:solidFill>
                  <a:schemeClr val="accent5"/>
                </a:solidFill>
                <a:latin typeface="Calibri" panose="020F0502020204030204" pitchFamily="34" charset="0"/>
                <a:ea typeface="Calibri" panose="020F0502020204030204" pitchFamily="34" charset="0"/>
                <a:cs typeface="Calibri" panose="020F0502020204030204" pitchFamily="34" charset="0"/>
              </a:rPr>
              <a:t>Courtney</a:t>
            </a:r>
            <a:r>
              <a:rPr lang="es-ES" sz="2400" b="1" dirty="0">
                <a:solidFill>
                  <a:schemeClr val="accent5"/>
                </a:solidFill>
                <a:latin typeface="Calibri" panose="020F0502020204030204" pitchFamily="34" charset="0"/>
                <a:ea typeface="Calibri" panose="020F0502020204030204" pitchFamily="34" charset="0"/>
                <a:cs typeface="Calibri" panose="020F0502020204030204" pitchFamily="34" charset="0"/>
              </a:rPr>
              <a:t> </a:t>
            </a:r>
            <a:r>
              <a:rPr lang="es-ES" sz="2400" b="1" dirty="0" err="1">
                <a:solidFill>
                  <a:schemeClr val="accent5"/>
                </a:solidFill>
                <a:latin typeface="Calibri" panose="020F0502020204030204" pitchFamily="34" charset="0"/>
                <a:ea typeface="Calibri" panose="020F0502020204030204" pitchFamily="34" charset="0"/>
                <a:cs typeface="Calibri" panose="020F0502020204030204" pitchFamily="34" charset="0"/>
              </a:rPr>
              <a:t>Cazden</a:t>
            </a:r>
            <a:r>
              <a:rPr lang="es-ES" sz="2400" b="1" dirty="0">
                <a:solidFill>
                  <a:schemeClr val="accent5"/>
                </a:solidFill>
                <a:latin typeface="Calibri" panose="020F0502020204030204" pitchFamily="34" charset="0"/>
                <a:ea typeface="Calibri" panose="020F0502020204030204" pitchFamily="34" charset="0"/>
                <a:cs typeface="Calibri" panose="020F0502020204030204" pitchFamily="34" charset="0"/>
              </a:rPr>
              <a:t> (1991): </a:t>
            </a:r>
            <a:r>
              <a:rPr lang="es-ES" sz="2400" dirty="0">
                <a:solidFill>
                  <a:schemeClr val="tx1"/>
                </a:solidFill>
                <a:latin typeface="Calibri" panose="020F0502020204030204" pitchFamily="34" charset="0"/>
                <a:ea typeface="Calibri" panose="020F0502020204030204" pitchFamily="34" charset="0"/>
                <a:cs typeface="Calibri" panose="020F0502020204030204" pitchFamily="34" charset="0"/>
              </a:rPr>
              <a:t>reconocimiento del papel del lenguaje en la enseñanza y el aprendizaje. </a:t>
            </a:r>
          </a:p>
          <a:p>
            <a:pPr algn="just"/>
            <a:r>
              <a:rPr lang="es-ES" sz="2400" b="1" dirty="0">
                <a:solidFill>
                  <a:schemeClr val="accent5"/>
                </a:solidFill>
                <a:latin typeface="Calibri" panose="020F0502020204030204" pitchFamily="34" charset="0"/>
                <a:cs typeface="Calibri" panose="020F0502020204030204" pitchFamily="34" charset="0"/>
              </a:rPr>
              <a:t>Eduardo Andrés </a:t>
            </a:r>
            <a:r>
              <a:rPr lang="es-ES" sz="2400" b="1" dirty="0" err="1">
                <a:solidFill>
                  <a:schemeClr val="accent5"/>
                </a:solidFill>
                <a:latin typeface="Calibri" panose="020F0502020204030204" pitchFamily="34" charset="0"/>
                <a:cs typeface="Calibri" panose="020F0502020204030204" pitchFamily="34" charset="0"/>
              </a:rPr>
              <a:t>Vizer</a:t>
            </a:r>
            <a:r>
              <a:rPr lang="es-ES" sz="2400" b="1" dirty="0">
                <a:solidFill>
                  <a:schemeClr val="accent5"/>
                </a:solidFill>
                <a:latin typeface="Calibri" panose="020F0502020204030204" pitchFamily="34" charset="0"/>
                <a:cs typeface="Calibri" panose="020F0502020204030204" pitchFamily="34" charset="0"/>
              </a:rPr>
              <a:t> (2009): </a:t>
            </a:r>
            <a:r>
              <a:rPr lang="es-ES" sz="2400" dirty="0">
                <a:solidFill>
                  <a:schemeClr val="tx1"/>
                </a:solidFill>
                <a:latin typeface="Calibri" panose="020F0502020204030204" pitchFamily="34" charset="0"/>
                <a:cs typeface="Calibri" panose="020F0502020204030204" pitchFamily="34" charset="0"/>
              </a:rPr>
              <a:t>refundación racional y un nuevo contrato para el acomodamiento de la realidad.</a:t>
            </a:r>
          </a:p>
          <a:p>
            <a:pPr algn="just"/>
            <a:r>
              <a:rPr lang="es-ES" sz="2400" b="1" dirty="0">
                <a:solidFill>
                  <a:schemeClr val="accent5"/>
                </a:solidFill>
                <a:latin typeface="Calibri" panose="020F0502020204030204" pitchFamily="34" charset="0"/>
                <a:cs typeface="Calibri" panose="020F0502020204030204" pitchFamily="34" charset="0"/>
              </a:rPr>
              <a:t>Raúl Trejo </a:t>
            </a:r>
            <a:r>
              <a:rPr lang="es-ES" sz="2400" b="1" dirty="0" err="1">
                <a:solidFill>
                  <a:schemeClr val="accent5"/>
                </a:solidFill>
                <a:latin typeface="Calibri" panose="020F0502020204030204" pitchFamily="34" charset="0"/>
                <a:cs typeface="Calibri" panose="020F0502020204030204" pitchFamily="34" charset="0"/>
              </a:rPr>
              <a:t>Delarbre</a:t>
            </a:r>
            <a:r>
              <a:rPr lang="es-ES" sz="2400" b="1" dirty="0">
                <a:solidFill>
                  <a:schemeClr val="accent5"/>
                </a:solidFill>
                <a:latin typeface="Calibri" panose="020F0502020204030204" pitchFamily="34" charset="0"/>
                <a:cs typeface="Calibri" panose="020F0502020204030204" pitchFamily="34" charset="0"/>
              </a:rPr>
              <a:t> (2002</a:t>
            </a:r>
            <a:r>
              <a:rPr lang="es-ES" sz="2400" dirty="0">
                <a:solidFill>
                  <a:schemeClr val="tx1"/>
                </a:solidFill>
                <a:latin typeface="Calibri" panose="020F0502020204030204" pitchFamily="34" charset="0"/>
                <a:cs typeface="Calibri" panose="020F0502020204030204" pitchFamily="34" charset="0"/>
              </a:rPr>
              <a:t>): “el receptor es él y su circunstancia” (ORTEGA Y GASSET). }los recursos digitales permiten manifestar toda clase de emociones, esas apreciaciones se tendrán que reconsiderar… la pantalla nos congrega a pesar del aislamiento físico. </a:t>
            </a:r>
          </a:p>
        </p:txBody>
      </p:sp>
    </p:spTree>
    <p:extLst>
      <p:ext uri="{BB962C8B-B14F-4D97-AF65-F5344CB8AC3E}">
        <p14:creationId xmlns:p14="http://schemas.microsoft.com/office/powerpoint/2010/main" val="222449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ería">
  <a:themeElements>
    <a:clrScheme name="Galerí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í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í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e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DDBB83-77C1-4099-A0AA-289882E745E2}">
  <ds:schemaRefs>
    <ds:schemaRef ds:uri="http://purl.org/dc/terms/"/>
    <ds:schemaRef ds:uri="http://schemas.microsoft.com/office/infopath/2007/PartnerControls"/>
    <ds:schemaRef ds:uri="http://schemas.microsoft.com/office/2006/metadata/properties"/>
    <ds:schemaRef ds:uri="http://schemas.openxmlformats.org/package/2006/metadata/core-properties"/>
    <ds:schemaRef ds:uri="http://purl.org/dc/elements/1.1/"/>
    <ds:schemaRef ds:uri="http://purl.org/dc/dcmitype/"/>
    <ds:schemaRef ds:uri="http://schemas.microsoft.com/office/2006/documentManagement/types"/>
    <ds:schemaRef ds:uri="4873beb7-5857-4685-be1f-d57550cc96cc"/>
    <ds:schemaRef ds:uri="http://www.w3.org/XML/1998/namespace"/>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516</TotalTime>
  <Words>945</Words>
  <Application>Microsoft Office PowerPoint</Application>
  <PresentationFormat>Panorámica</PresentationFormat>
  <Paragraphs>68</Paragraphs>
  <Slides>12</Slides>
  <Notes>12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Arial MT</vt:lpstr>
      <vt:lpstr>Calibri</vt:lpstr>
      <vt:lpstr>Euphemia</vt:lpstr>
      <vt:lpstr>Gill Sans MT</vt:lpstr>
      <vt:lpstr>Times New Roman</vt:lpstr>
      <vt:lpstr>Galería</vt:lpstr>
      <vt:lpstr>PROYECTO DE INVESTIGACIÓN:  SISTEMATIZACIÓN DE LAS PRÁCTICAS DE ENSEÑANZA VIRTUAL EN LA FACULTAD DE CIENCIAS Y HUMANIDADES DE LA UNIVERSIDAD DE EL SALVADOR</vt:lpstr>
      <vt:lpstr>ANTECEDENTES</vt:lpstr>
      <vt:lpstr>Presentación de PowerPoint</vt:lpstr>
      <vt:lpstr>CONTRADICCIÓN FUNDAMENTAL</vt:lpstr>
      <vt:lpstr>Presentación de PowerPoint</vt:lpstr>
      <vt:lpstr>Presentación de PowerPoint</vt:lpstr>
      <vt:lpstr>PREGUNTAS</vt:lpstr>
      <vt:lpstr>MÉTODOS Y TÉCNICAS</vt:lpstr>
      <vt:lpstr>Aportes teóricos</vt:lpstr>
      <vt:lpstr>Presentación de PowerPoint</vt:lpstr>
      <vt:lpstr>Presentación de PowerPoint</vt:lpstr>
      <vt:lpstr>PROYECTO DE INVESTIGACIÓN:  DE LA PRESENCIALIDAD A LA VIRTUALIDAD DEL MODELO DE ENSEÑANZA DE LAS CARRERAS HUMANÍSTICAS DE LA UNIVERSIDAD DE EL SALVADOR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 INVESTIGACIÓN: Análisis de la influencia de las tics en docentes y estudiantes de la facultad de ciencias y humanidades de la universidad de el salvador, en el desarrollo de las asignaturas impartidas de forma virtual (a distancia), durante la pandemia de coronavirus covid-19, en el periodo de febrero a diciembre de 2021</dc:title>
  <dc:creator>YUPILTSINCA ROSALES CASTRO</dc:creator>
  <cp:lastModifiedBy>Windows User</cp:lastModifiedBy>
  <cp:revision>46</cp:revision>
  <dcterms:created xsi:type="dcterms:W3CDTF">2021-07-07T15:37:51Z</dcterms:created>
  <dcterms:modified xsi:type="dcterms:W3CDTF">2022-02-06T15:50:55Z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